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8" r:id="rId4"/>
    <p:sldId id="259" r:id="rId5"/>
    <p:sldId id="260" r:id="rId6"/>
    <p:sldId id="280" r:id="rId7"/>
    <p:sldId id="263" r:id="rId8"/>
    <p:sldId id="261" r:id="rId9"/>
    <p:sldId id="281" r:id="rId10"/>
    <p:sldId id="269" r:id="rId11"/>
    <p:sldId id="284" r:id="rId12"/>
    <p:sldId id="270" r:id="rId13"/>
    <p:sldId id="285" r:id="rId14"/>
    <p:sldId id="271" r:id="rId15"/>
    <p:sldId id="266" r:id="rId16"/>
    <p:sldId id="287" r:id="rId17"/>
    <p:sldId id="282" r:id="rId18"/>
    <p:sldId id="275" r:id="rId19"/>
    <p:sldId id="283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D52"/>
    <a:srgbClr val="F0F0F0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8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32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62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35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8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大型交易每个部分的流程图：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圆圈的大小代表地址的度中心性；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有向边分别指向交易的输入和输出；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位数字和字母的组合是比特币地址的前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填充圆圈的颜色深浅代表该地址在这几个交易中的最高交易金额；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圆圈的颜色越深代表最高交易金额越多；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边的粗细代表输出金额的大小，这里只选取了输出金额大于一定阈值的边和顶点，小于阈值的边和顶点没有画在图中。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67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大型交易每个部分的流程图：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圆圈的大小代表地址的度中心性；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有向边分别指向交易的输入和输出；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位数字和字母的组合是比特币地址的前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填充圆圈的颜色深浅代表该地址在这几个交易中的最高交易金额；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圆圈的颜色越深代表最高交易金额越多；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边的粗细代表输出金额的大小，这里只选取了输出金额大于一定阈值的边和顶点，小于阈值的边和顶点没有画在图中。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4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0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59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3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5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5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4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2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9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433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438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4822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99531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776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6998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02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7686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20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897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389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500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  <a:pPr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1" y="30444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1" y="1297362"/>
            <a:ext cx="710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比特币交易数据的定量分析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43338" y="2553110"/>
            <a:ext cx="2843578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答辩人：邹九</a:t>
            </a:r>
            <a:r>
              <a:rPr lang="en-US" altLang="zh-CN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指导老师：魏普文</a:t>
            </a: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答辩时间：</a:t>
            </a:r>
            <a:r>
              <a:rPr lang="en-US" altLang="zh-CN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2018-5-24</a:t>
            </a:r>
            <a:endParaRPr lang="zh-CN" altLang="en-US" sz="2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986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92646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7" y="652621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53615" y="40168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时间特征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2F5EFC9-A95F-4CE0-808E-68D263E73895}"/>
              </a:ext>
            </a:extLst>
          </p:cNvPr>
          <p:cNvSpPr/>
          <p:nvPr/>
        </p:nvSpPr>
        <p:spPr>
          <a:xfrm>
            <a:off x="4312863" y="3491038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1868520-690B-4E03-BB6F-8FB7EDA976A2}"/>
              </a:ext>
            </a:extLst>
          </p:cNvPr>
          <p:cNvSpPr/>
          <p:nvPr/>
        </p:nvSpPr>
        <p:spPr>
          <a:xfrm>
            <a:off x="1017311" y="1109123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C2C69E-6691-4419-B838-8FF0D61B3261}"/>
              </a:ext>
            </a:extLst>
          </p:cNvPr>
          <p:cNvSpPr/>
          <p:nvPr/>
        </p:nvSpPr>
        <p:spPr>
          <a:xfrm>
            <a:off x="2764869" y="1162785"/>
            <a:ext cx="8591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截止</a:t>
            </a:r>
            <a:r>
              <a:rPr lang="en-US" altLang="zh-CN" kern="100" dirty="0">
                <a:latin typeface="Times New Roman" panose="02020603050405020304" pitchFamily="18" charset="0"/>
              </a:rPr>
              <a:t>2018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kern="100" dirty="0">
                <a:latin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kern="100" dirty="0">
                <a:latin typeface="Times New Roman" panose="02020603050405020304" pitchFamily="18" charset="0"/>
              </a:rPr>
              <a:t>7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比特币地址数量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达到了</a:t>
            </a:r>
            <a:r>
              <a:rPr lang="en-US" altLang="zh-CN" kern="100" dirty="0">
                <a:latin typeface="Times New Roman" panose="02020603050405020304" pitchFamily="18" charset="0"/>
              </a:rPr>
              <a:t>3.6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亿多个</a:t>
            </a:r>
            <a:endParaRPr lang="zh-CN" altLang="en-US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D9581E7-C812-4B53-9D8B-77DC87E14B6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52" y="1511853"/>
            <a:ext cx="8091947" cy="52838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4C3827-5523-4680-8C09-61279AB67481}"/>
              </a:ext>
            </a:extLst>
          </p:cNvPr>
          <p:cNvSpPr/>
          <p:nvPr/>
        </p:nvSpPr>
        <p:spPr>
          <a:xfrm>
            <a:off x="0" y="1909472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蓝色区域</a:t>
            </a:r>
            <a:r>
              <a:rPr lang="zh-CN" altLang="zh-CN" dirty="0"/>
              <a:t>两条曲线的走势基本一致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zh-CN" dirty="0"/>
              <a:t>交易次数和交易的比特币数量是</a:t>
            </a:r>
            <a:endParaRPr lang="en-US" altLang="zh-CN" dirty="0"/>
          </a:p>
          <a:p>
            <a:r>
              <a:rPr lang="zh-CN" altLang="zh-CN" dirty="0"/>
              <a:t>同增同减的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6625DF-EFB2-4D70-BEAA-EBC031DA70F6}"/>
              </a:ext>
            </a:extLst>
          </p:cNvPr>
          <p:cNvSpPr/>
          <p:nvPr/>
        </p:nvSpPr>
        <p:spPr>
          <a:xfrm>
            <a:off x="0" y="2966279"/>
            <a:ext cx="4144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红色区域两条曲线的走势是相反的，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交易次数增加，交易的比特币数量反而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比上个月少，交易数量减小，交易的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比特币数量反而比上个月多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2E5813-97D6-4DBC-8A84-B58F10E5998F}"/>
              </a:ext>
            </a:extLst>
          </p:cNvPr>
          <p:cNvSpPr/>
          <p:nvPr/>
        </p:nvSpPr>
        <p:spPr>
          <a:xfrm>
            <a:off x="-21674" y="5643806"/>
            <a:ext cx="6518786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长期以来，有很多的比特币是不活跃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在市场上的、没有参与交易的，被保存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了起来，参与交易的比特币数量有限。</a:t>
            </a:r>
          </a:p>
          <a:p>
            <a:pPr indent="127000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 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ABE7DAA-2CBC-47F7-A225-A6A4C457F3D8}"/>
              </a:ext>
            </a:extLst>
          </p:cNvPr>
          <p:cNvSpPr/>
          <p:nvPr/>
        </p:nvSpPr>
        <p:spPr>
          <a:xfrm>
            <a:off x="0" y="4440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交易的比特币数量是</a:t>
            </a:r>
            <a:r>
              <a:rPr lang="en-US" altLang="zh-CN" kern="100" dirty="0">
                <a:latin typeface="Times New Roman" panose="02020603050405020304" pitchFamily="18" charset="0"/>
              </a:rPr>
              <a:t>e+07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数量级的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占了</a:t>
            </a:r>
            <a:r>
              <a:rPr lang="en-US" altLang="zh-CN" kern="100" dirty="0">
                <a:latin typeface="Times New Roman" panose="02020603050405020304" pitchFamily="18" charset="0"/>
              </a:rPr>
              <a:t>90%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kern="100" dirty="0">
                <a:latin typeface="Times New Roman" panose="02020603050405020304" pitchFamily="18" charset="0"/>
              </a:rPr>
              <a:t>e+08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数量级的占了</a:t>
            </a:r>
            <a:r>
              <a:rPr lang="en-US" altLang="zh-CN" kern="100" dirty="0">
                <a:latin typeface="Times New Roman" panose="02020603050405020304" pitchFamily="18" charset="0"/>
              </a:rPr>
              <a:t>7.843%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560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92646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7" y="652621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53615" y="40168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时间特征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2F5EFC9-A95F-4CE0-808E-68D263E73895}"/>
              </a:ext>
            </a:extLst>
          </p:cNvPr>
          <p:cNvSpPr/>
          <p:nvPr/>
        </p:nvSpPr>
        <p:spPr>
          <a:xfrm>
            <a:off x="4312863" y="3491038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4C3827-5523-4680-8C09-61279AB67481}"/>
              </a:ext>
            </a:extLst>
          </p:cNvPr>
          <p:cNvSpPr/>
          <p:nvPr/>
        </p:nvSpPr>
        <p:spPr>
          <a:xfrm>
            <a:off x="-33501" y="1911413"/>
            <a:ext cx="40094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红色区域中</a:t>
            </a:r>
            <a:r>
              <a:rPr lang="zh-CN" altLang="zh-CN" dirty="0"/>
              <a:t>，比特币兑换美元的价格</a:t>
            </a:r>
            <a:endParaRPr lang="en-US" altLang="zh-CN" dirty="0"/>
          </a:p>
          <a:p>
            <a:r>
              <a:rPr lang="zh-CN" altLang="zh-CN" dirty="0"/>
              <a:t>急速变化时先增后减，呈现倒</a:t>
            </a:r>
            <a:r>
              <a:rPr lang="en-GB" altLang="zh-CN" dirty="0"/>
              <a:t>V</a:t>
            </a:r>
            <a:r>
              <a:rPr lang="zh-CN" altLang="zh-CN" dirty="0"/>
              <a:t>形状，</a:t>
            </a:r>
            <a:endParaRPr lang="en-US" altLang="zh-CN" dirty="0"/>
          </a:p>
          <a:p>
            <a:r>
              <a:rPr lang="zh-CN" altLang="zh-CN" dirty="0"/>
              <a:t>交易的比特币数量则先减后增，</a:t>
            </a:r>
            <a:endParaRPr lang="en-US" altLang="zh-CN" dirty="0"/>
          </a:p>
          <a:p>
            <a:r>
              <a:rPr lang="zh-CN" altLang="zh-CN" dirty="0"/>
              <a:t>呈现字母</a:t>
            </a:r>
            <a:r>
              <a:rPr lang="en-GB" altLang="zh-CN" dirty="0"/>
              <a:t>V</a:t>
            </a:r>
            <a:r>
              <a:rPr lang="zh-CN" altLang="zh-CN" dirty="0"/>
              <a:t>的形状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6625DF-EFB2-4D70-BEAA-EBC031DA70F6}"/>
              </a:ext>
            </a:extLst>
          </p:cNvPr>
          <p:cNvSpPr/>
          <p:nvPr/>
        </p:nvSpPr>
        <p:spPr>
          <a:xfrm>
            <a:off x="-33501" y="3622670"/>
            <a:ext cx="4144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交易次数和比特币的市场价格联系紧密。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3D7641B-45C8-4139-9CA9-7A6E33CA99D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36" y="1409160"/>
            <a:ext cx="7999664" cy="54488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7C67CF8-A88D-4C6E-94E0-EEBBCB7586A5}"/>
              </a:ext>
            </a:extLst>
          </p:cNvPr>
          <p:cNvSpPr/>
          <p:nvPr/>
        </p:nvSpPr>
        <p:spPr>
          <a:xfrm>
            <a:off x="-33501" y="45934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总体来说还是价格急速上升时，处于</a:t>
            </a:r>
            <a:endParaRPr lang="en-US" altLang="zh-CN" dirty="0"/>
          </a:p>
          <a:p>
            <a:r>
              <a:rPr lang="zh-CN" altLang="zh-CN" dirty="0"/>
              <a:t>观望状态的人还是很多的，等到价格</a:t>
            </a:r>
            <a:endParaRPr lang="en-US" altLang="zh-CN" dirty="0"/>
          </a:p>
          <a:p>
            <a:r>
              <a:rPr lang="zh-CN" altLang="zh-CN" dirty="0"/>
              <a:t>开始下降，人们就开始大量地卖出账</a:t>
            </a:r>
            <a:endParaRPr lang="en-US" altLang="zh-CN" dirty="0"/>
          </a:p>
          <a:p>
            <a:r>
              <a:rPr lang="zh-CN" altLang="zh-CN" dirty="0"/>
              <a:t>户中的比特币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531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89722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输出金额分布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54CD3C-0FB2-458E-A119-232DBFA1C5B9}"/>
              </a:ext>
            </a:extLst>
          </p:cNvPr>
          <p:cNvSpPr/>
          <p:nvPr/>
        </p:nvSpPr>
        <p:spPr>
          <a:xfrm>
            <a:off x="0" y="162800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37%</a:t>
            </a:r>
            <a:r>
              <a:rPr lang="zh-CN" altLang="zh-CN" kern="100" dirty="0">
                <a:latin typeface="Times New Roman" panose="02020603050405020304" pitchFamily="18" charset="0"/>
              </a:rPr>
              <a:t>的交易总金额小于或等于</a:t>
            </a:r>
            <a:r>
              <a:rPr lang="en-US" altLang="zh-CN" kern="100" dirty="0">
                <a:latin typeface="Times New Roman" panose="02020603050405020304" pitchFamily="18" charset="0"/>
              </a:rPr>
              <a:t>0.1</a:t>
            </a:r>
            <a:r>
              <a:rPr lang="zh-CN" altLang="zh-CN" kern="100" dirty="0">
                <a:latin typeface="Times New Roman" panose="02020603050405020304" pitchFamily="18" charset="0"/>
              </a:rPr>
              <a:t>比特币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</a:rPr>
              <a:t>89%</a:t>
            </a:r>
            <a:r>
              <a:rPr lang="zh-CN" altLang="zh-CN" kern="100" dirty="0">
                <a:latin typeface="Times New Roman" panose="02020603050405020304" pitchFamily="18" charset="0"/>
              </a:rPr>
              <a:t>的交易总金额是小于或等于</a:t>
            </a:r>
            <a:r>
              <a:rPr lang="en-US" altLang="zh-CN" kern="100" dirty="0">
                <a:latin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</a:rPr>
              <a:t>比特币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</a:rPr>
              <a:t>97%</a:t>
            </a:r>
            <a:r>
              <a:rPr lang="zh-CN" altLang="zh-CN" kern="100" dirty="0">
                <a:latin typeface="Times New Roman" panose="02020603050405020304" pitchFamily="18" charset="0"/>
              </a:rPr>
              <a:t>的交易总金额是小于或等于</a:t>
            </a:r>
            <a:r>
              <a:rPr lang="en-US" altLang="zh-CN" kern="100" dirty="0">
                <a:latin typeface="Times New Roman" panose="02020603050405020304" pitchFamily="18" charset="0"/>
              </a:rPr>
              <a:t>60</a:t>
            </a:r>
            <a:r>
              <a:rPr lang="zh-CN" altLang="zh-CN" kern="100" dirty="0">
                <a:latin typeface="Times New Roman" panose="02020603050405020304" pitchFamily="18" charset="0"/>
              </a:rPr>
              <a:t>比特币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</a:rPr>
              <a:t>只有不到</a:t>
            </a:r>
            <a:r>
              <a:rPr lang="en-US" altLang="zh-CN" kern="100" dirty="0">
                <a:latin typeface="Times New Roman" panose="02020603050405020304" pitchFamily="18" charset="0"/>
              </a:rPr>
              <a:t>3%</a:t>
            </a:r>
            <a:r>
              <a:rPr lang="zh-CN" altLang="zh-CN" kern="100" dirty="0">
                <a:latin typeface="Times New Roman" panose="02020603050405020304" pitchFamily="18" charset="0"/>
              </a:rPr>
              <a:t>的交易总金额大于</a:t>
            </a:r>
            <a:r>
              <a:rPr lang="en-US" altLang="zh-CN" kern="100" dirty="0">
                <a:latin typeface="Times New Roman" panose="02020603050405020304" pitchFamily="18" charset="0"/>
              </a:rPr>
              <a:t>60</a:t>
            </a:r>
            <a:r>
              <a:rPr lang="zh-CN" altLang="zh-CN" kern="100" dirty="0">
                <a:latin typeface="Times New Roman" panose="02020603050405020304" pitchFamily="18" charset="0"/>
              </a:rPr>
              <a:t>比特币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</a:rPr>
              <a:t>只有</a:t>
            </a:r>
            <a:r>
              <a:rPr lang="en-US" altLang="zh-CN" kern="100" dirty="0">
                <a:latin typeface="Times New Roman" panose="02020603050405020304" pitchFamily="18" charset="0"/>
              </a:rPr>
              <a:t>524</a:t>
            </a:r>
            <a:r>
              <a:rPr lang="zh-CN" altLang="zh-CN" kern="100" dirty="0">
                <a:latin typeface="Times New Roman" panose="02020603050405020304" pitchFamily="18" charset="0"/>
              </a:rPr>
              <a:t>个交易的总金额超过</a:t>
            </a:r>
            <a:r>
              <a:rPr lang="en-US" altLang="zh-CN" kern="100" dirty="0">
                <a:latin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Times New Roman" panose="02020603050405020304" pitchFamily="18" charset="0"/>
              </a:rPr>
              <a:t>万比特币，其中只有</a:t>
            </a:r>
            <a:r>
              <a:rPr lang="en-US" altLang="zh-CN" kern="100" dirty="0">
                <a:latin typeface="Times New Roman" panose="02020603050405020304" pitchFamily="18" charset="0"/>
              </a:rPr>
              <a:t>259</a:t>
            </a:r>
            <a:r>
              <a:rPr lang="zh-CN" altLang="zh-CN" kern="100" dirty="0">
                <a:latin typeface="Times New Roman" panose="02020603050405020304" pitchFamily="18" charset="0"/>
              </a:rPr>
              <a:t>个交易的总金额超过了</a:t>
            </a:r>
            <a:r>
              <a:rPr lang="en-US" altLang="zh-CN" kern="100" dirty="0">
                <a:latin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</a:rPr>
              <a:t>万比特币。</a:t>
            </a:r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B9A253A9-C03E-48E1-A1DD-428EE585B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9365" y="1336232"/>
            <a:ext cx="5807017" cy="50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327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89722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输出金额分布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B6388E-8FB9-452A-9699-B63209E3E237}"/>
              </a:ext>
            </a:extLst>
          </p:cNvPr>
          <p:cNvSpPr/>
          <p:nvPr/>
        </p:nvSpPr>
        <p:spPr>
          <a:xfrm>
            <a:off x="0" y="1637194"/>
            <a:ext cx="6096000" cy="48692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16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</a:rPr>
              <a:t>一个地址的交易次数反映了这个地址的活跃程度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96%</a:t>
            </a:r>
            <a:r>
              <a:rPr lang="zh-CN" altLang="zh-CN" kern="100" dirty="0">
                <a:latin typeface="Times New Roman" panose="02020603050405020304" pitchFamily="18" charset="0"/>
              </a:rPr>
              <a:t>的地址交易次数不高于</a:t>
            </a:r>
            <a:r>
              <a:rPr lang="en-US" altLang="zh-CN" kern="100" dirty="0">
                <a:latin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</a:rPr>
              <a:t>次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116</a:t>
            </a:r>
            <a:r>
              <a:rPr lang="zh-CN" altLang="zh-CN" kern="100" dirty="0">
                <a:latin typeface="Times New Roman" panose="02020603050405020304" pitchFamily="18" charset="0"/>
              </a:rPr>
              <a:t>个地址的交易次数大于</a:t>
            </a:r>
            <a:r>
              <a:rPr lang="en-US" altLang="zh-CN" kern="100" dirty="0">
                <a:latin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</a:rPr>
              <a:t>万次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</a:rPr>
              <a:t>有</a:t>
            </a:r>
            <a:r>
              <a:rPr lang="en-US" altLang="zh-CN" kern="100" dirty="0">
                <a:latin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Times New Roman" panose="02020603050405020304" pitchFamily="18" charset="0"/>
              </a:rPr>
              <a:t>个地址的交易次数超过了</a:t>
            </a:r>
            <a:r>
              <a:rPr lang="en-US" altLang="zh-CN" kern="100" dirty="0">
                <a:latin typeface="Times New Roman" panose="02020603050405020304" pitchFamily="18" charset="0"/>
              </a:rPr>
              <a:t>100</a:t>
            </a:r>
            <a:r>
              <a:rPr lang="zh-CN" altLang="zh-CN" kern="100" dirty="0">
                <a:latin typeface="Times New Roman" panose="02020603050405020304" pitchFamily="18" charset="0"/>
              </a:rPr>
              <a:t>万次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</a:rPr>
              <a:t>这</a:t>
            </a:r>
            <a:r>
              <a:rPr lang="en-US" altLang="zh-CN" kern="100" dirty="0">
                <a:latin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Times New Roman" panose="02020603050405020304" pitchFamily="18" charset="0"/>
              </a:rPr>
              <a:t>个地址中有</a:t>
            </a:r>
            <a:r>
              <a:rPr lang="en-US" altLang="zh-CN" kern="100" dirty="0">
                <a:latin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</a:rPr>
              <a:t>个地址是</a:t>
            </a:r>
            <a:r>
              <a:rPr lang="en-US" altLang="zh-CN" kern="100" dirty="0" err="1">
                <a:latin typeface="Times New Roman" panose="02020603050405020304" pitchFamily="18" charset="0"/>
              </a:rPr>
              <a:t>SatoshiDICE</a:t>
            </a:r>
            <a:r>
              <a:rPr lang="zh-CN" altLang="zh-CN" kern="100" dirty="0">
                <a:latin typeface="Times New Roman" panose="02020603050405020304" pitchFamily="18" charset="0"/>
              </a:rPr>
              <a:t>网站的，还有</a:t>
            </a:r>
            <a:r>
              <a:rPr lang="en-US" altLang="zh-CN" kern="100" dirty="0">
                <a:latin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</a:rPr>
              <a:t>个地址是</a:t>
            </a:r>
            <a:r>
              <a:rPr lang="en-US" altLang="zh-CN" kern="100" dirty="0" err="1">
                <a:latin typeface="Times New Roman" panose="02020603050405020304" pitchFamily="18" charset="0"/>
              </a:rPr>
              <a:t>LuckyBit</a:t>
            </a:r>
            <a:r>
              <a:rPr lang="zh-CN" altLang="zh-CN" kern="100" dirty="0">
                <a:latin typeface="Times New Roman" panose="02020603050405020304" pitchFamily="18" charset="0"/>
              </a:rPr>
              <a:t>网站的。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0398E-D78B-425E-AA6E-1EA6EB9FF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4383" y="1630550"/>
            <a:ext cx="4912479" cy="43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145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7958" y="277696"/>
            <a:ext cx="6991016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收到相邻区块时间的间隔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E2B15C-ADD1-4C3C-BF17-243AE34A4261}"/>
              </a:ext>
            </a:extLst>
          </p:cNvPr>
          <p:cNvSpPr/>
          <p:nvPr/>
        </p:nvSpPr>
        <p:spPr>
          <a:xfrm>
            <a:off x="0" y="2283377"/>
            <a:ext cx="50882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时间间隔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kern="100" dirty="0">
                <a:latin typeface="Times New Roman" panose="02020603050405020304" pitchFamily="18" charset="0"/>
              </a:rPr>
              <a:t>0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的有</a:t>
            </a:r>
            <a:r>
              <a:rPr lang="en-US" altLang="zh-CN" kern="100" dirty="0">
                <a:latin typeface="Times New Roman" panose="02020603050405020304" pitchFamily="18" charset="0"/>
              </a:rPr>
              <a:t>13697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个，占据的百分比是</a:t>
            </a:r>
            <a:r>
              <a:rPr lang="en-US" altLang="zh-CN" kern="100" dirty="0">
                <a:latin typeface="Times New Roman" panose="02020603050405020304" pitchFamily="18" charset="0"/>
              </a:rPr>
              <a:t>2.7%</a:t>
            </a:r>
          </a:p>
          <a:p>
            <a:endParaRPr lang="en-US" altLang="zh-CN" kern="100" dirty="0">
              <a:latin typeface="Times New Roman" panose="02020603050405020304" pitchFamily="18" charset="0"/>
            </a:endParaRPr>
          </a:p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对于时间间隔大于</a:t>
            </a:r>
            <a:r>
              <a:rPr lang="en-US" altLang="zh-CN" kern="100" dirty="0">
                <a:latin typeface="Times New Roman" panose="02020603050405020304" pitchFamily="18" charset="0"/>
              </a:rPr>
              <a:t>0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kern="100" dirty="0">
                <a:latin typeface="Times New Roman" panose="02020603050405020304" pitchFamily="18" charset="0"/>
              </a:rPr>
              <a:t>30000S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，求平均值得到</a:t>
            </a:r>
            <a:r>
              <a:rPr lang="en-US" altLang="zh-CN" kern="100" dirty="0">
                <a:latin typeface="Times New Roman" panose="02020603050405020304" pitchFamily="18" charset="0"/>
              </a:rPr>
              <a:t>585S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的时间间隔，总体来说时间是在</a:t>
            </a:r>
            <a:r>
              <a:rPr lang="en-US" altLang="zh-CN" kern="100" dirty="0">
                <a:latin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分钟左右。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460,000</a:t>
            </a:r>
            <a:r>
              <a:rPr lang="zh-CN" altLang="zh-CN" dirty="0"/>
              <a:t>以后的区块很少有时间间隔小于</a:t>
            </a:r>
            <a:r>
              <a:rPr lang="en-US" altLang="zh-CN" dirty="0"/>
              <a:t>0</a:t>
            </a:r>
            <a:r>
              <a:rPr lang="zh-CN" altLang="zh-CN" dirty="0"/>
              <a:t>的情况发生了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71C7FEA-CD93-4135-BC39-A797996FB671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7" y="1287547"/>
            <a:ext cx="6983893" cy="5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81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91002" y="238406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大型交易的特点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3759" y="1637194"/>
            <a:ext cx="4599909" cy="52629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基本流向是线型和放射状</a:t>
            </a:r>
            <a:r>
              <a:rPr lang="zh-CN" altLang="en-US" sz="2400" dirty="0"/>
              <a:t>、</a:t>
            </a:r>
            <a:r>
              <a:rPr lang="zh-CN" altLang="zh-CN" sz="2400" dirty="0"/>
              <a:t>长链的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sz="2400" dirty="0"/>
              <a:t>分叉很少，而且拥有大额比特币的地址交易出去的比特币很少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sz="2400" dirty="0"/>
              <a:t>很多比特币还留存在原地址中，或者转移到其他地址中去了。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141B6-76D4-4575-B632-51ACB4FFE6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47" y="1052466"/>
            <a:ext cx="7910790" cy="62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222888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大型交易网状图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0579112-DD1E-487C-A788-2C485E275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55" y="1195952"/>
            <a:ext cx="3480248" cy="251177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00A9556-5419-421E-8687-AB801757D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04" y="975939"/>
            <a:ext cx="4242086" cy="42420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49C3873-B738-433D-A886-050480EC6F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18" y="981812"/>
            <a:ext cx="3566167" cy="356616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0EC899-EB72-4E98-B2E9-EEA5F73A5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54" y="1060261"/>
            <a:ext cx="4421583" cy="321353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72525A3-1F7C-4D06-BAA9-6585508F22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19" y="3590467"/>
            <a:ext cx="5754424" cy="343287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6FACF8D-958E-400A-9441-D4E86CF890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46" y="3152474"/>
            <a:ext cx="3945835" cy="394583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E10EFE-6DAB-44B8-9F80-5DA5160974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4233">
            <a:off x="1353408" y="4023592"/>
            <a:ext cx="3181677" cy="31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944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7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    论</a:t>
            </a:r>
          </a:p>
        </p:txBody>
      </p:sp>
    </p:spTree>
    <p:extLst>
      <p:ext uri="{BB962C8B-B14F-4D97-AF65-F5344CB8AC3E}">
        <p14:creationId xmlns:p14="http://schemas.microsoft.com/office/powerpoint/2010/main" val="2124381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36327" y="171199"/>
            <a:ext cx="14221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结论</a:t>
            </a:r>
          </a:p>
        </p:txBody>
      </p:sp>
      <p:sp>
        <p:nvSpPr>
          <p:cNvPr id="19" name="Rectangle 12"/>
          <p:cNvSpPr/>
          <p:nvPr/>
        </p:nvSpPr>
        <p:spPr>
          <a:xfrm>
            <a:off x="4926749" y="1490398"/>
            <a:ext cx="7265251" cy="115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月交易次数和月平均比特币兑换美元的价格关系很大，如果比特币兑换美元的价格快速上升，这段时间内交易的数量反而会下降，等价格开始下降的时候，就是人们大量卖出比特币的信号。</a:t>
            </a:r>
          </a:p>
        </p:txBody>
      </p:sp>
      <p:sp>
        <p:nvSpPr>
          <p:cNvPr id="20" name="Rectangle 12"/>
          <p:cNvSpPr/>
          <p:nvPr/>
        </p:nvSpPr>
        <p:spPr>
          <a:xfrm>
            <a:off x="4872175" y="3346174"/>
            <a:ext cx="7066468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相邻区块的时间间隔，其中有一部分是小于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的，总体来说生成一个区块的时间是控制在了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分钟左右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D79A13-1C8D-48A2-A4C6-F83B6ED7F4A7}"/>
              </a:ext>
            </a:extLst>
          </p:cNvPr>
          <p:cNvSpPr/>
          <p:nvPr/>
        </p:nvSpPr>
        <p:spPr>
          <a:xfrm>
            <a:off x="4766156" y="5313146"/>
            <a:ext cx="7172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分析这些大型交易的流向，可以看到很多交易都是线型和放射状、长链的，分叉很少，而且拥有大额比特币的地址交易出去的比特币很少，很多比特币还留存在原地址中，或者转移到其他地址中去了。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777D80D-E2E1-422A-87D4-A32FFF7B73F8}"/>
              </a:ext>
            </a:extLst>
          </p:cNvPr>
          <p:cNvGrpSpPr/>
          <p:nvPr/>
        </p:nvGrpSpPr>
        <p:grpSpPr>
          <a:xfrm>
            <a:off x="912237" y="1449166"/>
            <a:ext cx="1422184" cy="1266092"/>
            <a:chOff x="2388330" y="2011284"/>
            <a:chExt cx="1738923" cy="1643338"/>
          </a:xfrm>
        </p:grpSpPr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A4B7661B-3AC4-43A5-9015-F89B80927885}"/>
                </a:ext>
              </a:extLst>
            </p:cNvPr>
            <p:cNvSpPr/>
            <p:nvPr/>
          </p:nvSpPr>
          <p:spPr>
            <a:xfrm>
              <a:off x="3103680" y="2011284"/>
              <a:ext cx="137978" cy="137978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18">
              <a:extLst>
                <a:ext uri="{FF2B5EF4-FFF2-40B4-BE49-F238E27FC236}">
                  <a16:creationId xmlns:a16="http://schemas.microsoft.com/office/drawing/2014/main" id="{458F9BC5-6C98-4ABF-BAD7-01521B05256A}"/>
                </a:ext>
              </a:extLst>
            </p:cNvPr>
            <p:cNvSpPr/>
            <p:nvPr/>
          </p:nvSpPr>
          <p:spPr>
            <a:xfrm>
              <a:off x="2501637" y="2128719"/>
              <a:ext cx="1525903" cy="1525903"/>
            </a:xfrm>
            <a:prstGeom prst="roundRect">
              <a:avLst>
                <a:gd name="adj" fmla="val 11772"/>
              </a:avLst>
            </a:prstGeom>
            <a:solidFill>
              <a:srgbClr val="FFFFFF"/>
            </a:solidFill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19">
              <a:extLst>
                <a:ext uri="{FF2B5EF4-FFF2-40B4-BE49-F238E27FC236}">
                  <a16:creationId xmlns:a16="http://schemas.microsoft.com/office/drawing/2014/main" id="{3E265AD9-C376-4F32-A13E-137D22C9E1D8}"/>
                </a:ext>
              </a:extLst>
            </p:cNvPr>
            <p:cNvSpPr/>
            <p:nvPr/>
          </p:nvSpPr>
          <p:spPr>
            <a:xfrm>
              <a:off x="2673020" y="2011284"/>
              <a:ext cx="443202" cy="723338"/>
            </a:xfrm>
            <a:custGeom>
              <a:avLst/>
              <a:gdLst>
                <a:gd name="connsiteX0" fmla="*/ 0 w 395618"/>
                <a:gd name="connsiteY0" fmla="*/ 638213 h 645678"/>
                <a:gd name="connsiteX1" fmla="*/ 0 w 395618"/>
                <a:gd name="connsiteY1" fmla="*/ 0 h 645678"/>
                <a:gd name="connsiteX2" fmla="*/ 395618 w 395618"/>
                <a:gd name="connsiteY2" fmla="*/ 0 h 645678"/>
                <a:gd name="connsiteX3" fmla="*/ 395618 w 395618"/>
                <a:gd name="connsiteY3" fmla="*/ 645678 h 645678"/>
                <a:gd name="connsiteX4" fmla="*/ 201541 w 395618"/>
                <a:gd name="connsiteY4" fmla="*/ 503853 h 645678"/>
                <a:gd name="connsiteX5" fmla="*/ 0 w 395618"/>
                <a:gd name="connsiteY5" fmla="*/ 638213 h 64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18" h="645678">
                  <a:moveTo>
                    <a:pt x="0" y="638213"/>
                  </a:moveTo>
                  <a:lnTo>
                    <a:pt x="0" y="0"/>
                  </a:lnTo>
                  <a:lnTo>
                    <a:pt x="395618" y="0"/>
                  </a:lnTo>
                  <a:lnTo>
                    <a:pt x="395618" y="645678"/>
                  </a:lnTo>
                  <a:lnTo>
                    <a:pt x="201541" y="503853"/>
                  </a:lnTo>
                  <a:lnTo>
                    <a:pt x="0" y="638213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5AC486-280E-48C0-969B-88040F19627E}"/>
                </a:ext>
              </a:extLst>
            </p:cNvPr>
            <p:cNvSpPr/>
            <p:nvPr/>
          </p:nvSpPr>
          <p:spPr>
            <a:xfrm>
              <a:off x="2449363" y="2079552"/>
              <a:ext cx="890516" cy="599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8549FF59-0CFD-44E2-AB5A-F8F8FF00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863" y="2299897"/>
              <a:ext cx="424741" cy="267526"/>
            </a:xfrm>
            <a:custGeom>
              <a:avLst/>
              <a:gdLst/>
              <a:ahLst/>
              <a:cxnLst/>
              <a:rect l="l" t="t" r="r" b="b"/>
              <a:pathLst>
                <a:path w="686185" h="432198">
                  <a:moveTo>
                    <a:pt x="101600" y="338535"/>
                  </a:moveTo>
                  <a:lnTo>
                    <a:pt x="101600" y="432198"/>
                  </a:lnTo>
                  <a:lnTo>
                    <a:pt x="30163" y="432198"/>
                  </a:lnTo>
                  <a:lnTo>
                    <a:pt x="30163" y="402036"/>
                  </a:lnTo>
                  <a:close/>
                  <a:moveTo>
                    <a:pt x="206375" y="236935"/>
                  </a:moveTo>
                  <a:lnTo>
                    <a:pt x="206375" y="432198"/>
                  </a:lnTo>
                  <a:lnTo>
                    <a:pt x="134938" y="432198"/>
                  </a:lnTo>
                  <a:lnTo>
                    <a:pt x="134938" y="305198"/>
                  </a:lnTo>
                  <a:close/>
                  <a:moveTo>
                    <a:pt x="520700" y="187723"/>
                  </a:moveTo>
                  <a:lnTo>
                    <a:pt x="520700" y="432198"/>
                  </a:lnTo>
                  <a:lnTo>
                    <a:pt x="446088" y="432198"/>
                  </a:lnTo>
                  <a:lnTo>
                    <a:pt x="446088" y="255986"/>
                  </a:lnTo>
                  <a:close/>
                  <a:moveTo>
                    <a:pt x="341313" y="176610"/>
                  </a:moveTo>
                  <a:lnTo>
                    <a:pt x="363538" y="198835"/>
                  </a:lnTo>
                  <a:lnTo>
                    <a:pt x="415925" y="255985"/>
                  </a:lnTo>
                  <a:lnTo>
                    <a:pt x="415925" y="432198"/>
                  </a:lnTo>
                  <a:lnTo>
                    <a:pt x="363538" y="432198"/>
                  </a:lnTo>
                  <a:lnTo>
                    <a:pt x="341313" y="432198"/>
                  </a:lnTo>
                  <a:close/>
                  <a:moveTo>
                    <a:pt x="311150" y="140098"/>
                  </a:moveTo>
                  <a:lnTo>
                    <a:pt x="311150" y="143273"/>
                  </a:lnTo>
                  <a:lnTo>
                    <a:pt x="311150" y="432198"/>
                  </a:lnTo>
                  <a:lnTo>
                    <a:pt x="239713" y="432198"/>
                  </a:lnTo>
                  <a:lnTo>
                    <a:pt x="239713" y="206773"/>
                  </a:lnTo>
                  <a:close/>
                  <a:moveTo>
                    <a:pt x="625475" y="90885"/>
                  </a:moveTo>
                  <a:lnTo>
                    <a:pt x="625475" y="432198"/>
                  </a:lnTo>
                  <a:lnTo>
                    <a:pt x="550863" y="432198"/>
                  </a:lnTo>
                  <a:lnTo>
                    <a:pt x="550863" y="157560"/>
                  </a:lnTo>
                  <a:close/>
                  <a:moveTo>
                    <a:pt x="666509" y="976"/>
                  </a:moveTo>
                  <a:cubicBezTo>
                    <a:pt x="681486" y="-2777"/>
                    <a:pt x="688975" y="4730"/>
                    <a:pt x="685231" y="15991"/>
                  </a:cubicBezTo>
                  <a:cubicBezTo>
                    <a:pt x="681486" y="31005"/>
                    <a:pt x="677742" y="49774"/>
                    <a:pt x="673998" y="61034"/>
                  </a:cubicBezTo>
                  <a:lnTo>
                    <a:pt x="670253" y="64788"/>
                  </a:lnTo>
                  <a:cubicBezTo>
                    <a:pt x="666509" y="76049"/>
                    <a:pt x="659020" y="79803"/>
                    <a:pt x="651531" y="68542"/>
                  </a:cubicBezTo>
                  <a:cubicBezTo>
                    <a:pt x="644042" y="64788"/>
                    <a:pt x="640298" y="61034"/>
                    <a:pt x="640298" y="57281"/>
                  </a:cubicBezTo>
                  <a:cubicBezTo>
                    <a:pt x="640287" y="57291"/>
                    <a:pt x="638821" y="58656"/>
                    <a:pt x="430610" y="252470"/>
                  </a:cubicBezTo>
                  <a:cubicBezTo>
                    <a:pt x="430599" y="252458"/>
                    <a:pt x="429766" y="251578"/>
                    <a:pt x="363210" y="181151"/>
                  </a:cubicBezTo>
                  <a:cubicBezTo>
                    <a:pt x="363202" y="181142"/>
                    <a:pt x="362552" y="180444"/>
                    <a:pt x="310787" y="124846"/>
                  </a:cubicBezTo>
                  <a:cubicBezTo>
                    <a:pt x="310773" y="124860"/>
                    <a:pt x="308720" y="126761"/>
                    <a:pt x="14977" y="398861"/>
                  </a:cubicBezTo>
                  <a:cubicBezTo>
                    <a:pt x="14973" y="398858"/>
                    <a:pt x="14886" y="398792"/>
                    <a:pt x="13105" y="397454"/>
                  </a:cubicBezTo>
                  <a:lnTo>
                    <a:pt x="0" y="387600"/>
                  </a:lnTo>
                  <a:cubicBezTo>
                    <a:pt x="15" y="387586"/>
                    <a:pt x="2181" y="385572"/>
                    <a:pt x="310787" y="98571"/>
                  </a:cubicBezTo>
                  <a:cubicBezTo>
                    <a:pt x="310796" y="98580"/>
                    <a:pt x="311449" y="99281"/>
                    <a:pt x="363210" y="154875"/>
                  </a:cubicBezTo>
                  <a:cubicBezTo>
                    <a:pt x="363221" y="154887"/>
                    <a:pt x="364066" y="155781"/>
                    <a:pt x="430610" y="226194"/>
                  </a:cubicBezTo>
                  <a:cubicBezTo>
                    <a:pt x="430620" y="226185"/>
                    <a:pt x="432012" y="224897"/>
                    <a:pt x="625320" y="46020"/>
                  </a:cubicBezTo>
                  <a:cubicBezTo>
                    <a:pt x="621576" y="42266"/>
                    <a:pt x="621576" y="38513"/>
                    <a:pt x="617831" y="34759"/>
                  </a:cubicBezTo>
                  <a:lnTo>
                    <a:pt x="614087" y="31005"/>
                  </a:lnTo>
                  <a:cubicBezTo>
                    <a:pt x="606598" y="23498"/>
                    <a:pt x="610342" y="15991"/>
                    <a:pt x="621576" y="12237"/>
                  </a:cubicBezTo>
                  <a:cubicBezTo>
                    <a:pt x="636553" y="8484"/>
                    <a:pt x="655275" y="4730"/>
                    <a:pt x="666509" y="976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C0B7BBB-9813-4230-AB46-D1B831D98CDF}"/>
                </a:ext>
              </a:extLst>
            </p:cNvPr>
            <p:cNvSpPr txBox="1"/>
            <p:nvPr/>
          </p:nvSpPr>
          <p:spPr>
            <a:xfrm>
              <a:off x="2388330" y="3028435"/>
              <a:ext cx="1738923" cy="59922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5394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交易价格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D87F6B8-712F-4DDF-8497-392BC51D2333}"/>
              </a:ext>
            </a:extLst>
          </p:cNvPr>
          <p:cNvGrpSpPr/>
          <p:nvPr/>
        </p:nvGrpSpPr>
        <p:grpSpPr>
          <a:xfrm>
            <a:off x="962151" y="3107531"/>
            <a:ext cx="1422184" cy="1266092"/>
            <a:chOff x="2388330" y="2011284"/>
            <a:chExt cx="1738924" cy="1643338"/>
          </a:xfrm>
        </p:grpSpPr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AAE9412B-FE26-47AF-9E60-C63243EF888A}"/>
                </a:ext>
              </a:extLst>
            </p:cNvPr>
            <p:cNvSpPr/>
            <p:nvPr/>
          </p:nvSpPr>
          <p:spPr>
            <a:xfrm>
              <a:off x="3103680" y="2011284"/>
              <a:ext cx="137978" cy="137978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18">
              <a:extLst>
                <a:ext uri="{FF2B5EF4-FFF2-40B4-BE49-F238E27FC236}">
                  <a16:creationId xmlns:a16="http://schemas.microsoft.com/office/drawing/2014/main" id="{A93E3BF4-1623-4264-A625-5ED4E01CBEA2}"/>
                </a:ext>
              </a:extLst>
            </p:cNvPr>
            <p:cNvSpPr/>
            <p:nvPr/>
          </p:nvSpPr>
          <p:spPr>
            <a:xfrm>
              <a:off x="2501637" y="2128719"/>
              <a:ext cx="1525903" cy="1525903"/>
            </a:xfrm>
            <a:prstGeom prst="roundRect">
              <a:avLst>
                <a:gd name="adj" fmla="val 11772"/>
              </a:avLst>
            </a:prstGeom>
            <a:solidFill>
              <a:srgbClr val="FFFFFF"/>
            </a:solidFill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19">
              <a:extLst>
                <a:ext uri="{FF2B5EF4-FFF2-40B4-BE49-F238E27FC236}">
                  <a16:creationId xmlns:a16="http://schemas.microsoft.com/office/drawing/2014/main" id="{B75B519C-CBFF-410D-937B-69A27D62A130}"/>
                </a:ext>
              </a:extLst>
            </p:cNvPr>
            <p:cNvSpPr/>
            <p:nvPr/>
          </p:nvSpPr>
          <p:spPr>
            <a:xfrm>
              <a:off x="2673020" y="2011284"/>
              <a:ext cx="443202" cy="723338"/>
            </a:xfrm>
            <a:custGeom>
              <a:avLst/>
              <a:gdLst>
                <a:gd name="connsiteX0" fmla="*/ 0 w 395618"/>
                <a:gd name="connsiteY0" fmla="*/ 638213 h 645678"/>
                <a:gd name="connsiteX1" fmla="*/ 0 w 395618"/>
                <a:gd name="connsiteY1" fmla="*/ 0 h 645678"/>
                <a:gd name="connsiteX2" fmla="*/ 395618 w 395618"/>
                <a:gd name="connsiteY2" fmla="*/ 0 h 645678"/>
                <a:gd name="connsiteX3" fmla="*/ 395618 w 395618"/>
                <a:gd name="connsiteY3" fmla="*/ 645678 h 645678"/>
                <a:gd name="connsiteX4" fmla="*/ 201541 w 395618"/>
                <a:gd name="connsiteY4" fmla="*/ 503853 h 645678"/>
                <a:gd name="connsiteX5" fmla="*/ 0 w 395618"/>
                <a:gd name="connsiteY5" fmla="*/ 638213 h 64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18" h="645678">
                  <a:moveTo>
                    <a:pt x="0" y="638213"/>
                  </a:moveTo>
                  <a:lnTo>
                    <a:pt x="0" y="0"/>
                  </a:lnTo>
                  <a:lnTo>
                    <a:pt x="395618" y="0"/>
                  </a:lnTo>
                  <a:lnTo>
                    <a:pt x="395618" y="645678"/>
                  </a:lnTo>
                  <a:lnTo>
                    <a:pt x="201541" y="503853"/>
                  </a:lnTo>
                  <a:lnTo>
                    <a:pt x="0" y="638213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C66E8B1-C4CA-4E68-BAAD-2F90091E1540}"/>
                </a:ext>
              </a:extLst>
            </p:cNvPr>
            <p:cNvSpPr/>
            <p:nvPr/>
          </p:nvSpPr>
          <p:spPr>
            <a:xfrm>
              <a:off x="2449363" y="2079552"/>
              <a:ext cx="890516" cy="599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F9C6192-AB59-4157-B086-163E7F928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863" y="2299897"/>
              <a:ext cx="424741" cy="267526"/>
            </a:xfrm>
            <a:custGeom>
              <a:avLst/>
              <a:gdLst/>
              <a:ahLst/>
              <a:cxnLst/>
              <a:rect l="l" t="t" r="r" b="b"/>
              <a:pathLst>
                <a:path w="686185" h="432198">
                  <a:moveTo>
                    <a:pt x="101600" y="338535"/>
                  </a:moveTo>
                  <a:lnTo>
                    <a:pt x="101600" y="432198"/>
                  </a:lnTo>
                  <a:lnTo>
                    <a:pt x="30163" y="432198"/>
                  </a:lnTo>
                  <a:lnTo>
                    <a:pt x="30163" y="402036"/>
                  </a:lnTo>
                  <a:close/>
                  <a:moveTo>
                    <a:pt x="206375" y="236935"/>
                  </a:moveTo>
                  <a:lnTo>
                    <a:pt x="206375" y="432198"/>
                  </a:lnTo>
                  <a:lnTo>
                    <a:pt x="134938" y="432198"/>
                  </a:lnTo>
                  <a:lnTo>
                    <a:pt x="134938" y="305198"/>
                  </a:lnTo>
                  <a:close/>
                  <a:moveTo>
                    <a:pt x="520700" y="187723"/>
                  </a:moveTo>
                  <a:lnTo>
                    <a:pt x="520700" y="432198"/>
                  </a:lnTo>
                  <a:lnTo>
                    <a:pt x="446088" y="432198"/>
                  </a:lnTo>
                  <a:lnTo>
                    <a:pt x="446088" y="255986"/>
                  </a:lnTo>
                  <a:close/>
                  <a:moveTo>
                    <a:pt x="341313" y="176610"/>
                  </a:moveTo>
                  <a:lnTo>
                    <a:pt x="363538" y="198835"/>
                  </a:lnTo>
                  <a:lnTo>
                    <a:pt x="415925" y="255985"/>
                  </a:lnTo>
                  <a:lnTo>
                    <a:pt x="415925" y="432198"/>
                  </a:lnTo>
                  <a:lnTo>
                    <a:pt x="363538" y="432198"/>
                  </a:lnTo>
                  <a:lnTo>
                    <a:pt x="341313" y="432198"/>
                  </a:lnTo>
                  <a:close/>
                  <a:moveTo>
                    <a:pt x="311150" y="140098"/>
                  </a:moveTo>
                  <a:lnTo>
                    <a:pt x="311150" y="143273"/>
                  </a:lnTo>
                  <a:lnTo>
                    <a:pt x="311150" y="432198"/>
                  </a:lnTo>
                  <a:lnTo>
                    <a:pt x="239713" y="432198"/>
                  </a:lnTo>
                  <a:lnTo>
                    <a:pt x="239713" y="206773"/>
                  </a:lnTo>
                  <a:close/>
                  <a:moveTo>
                    <a:pt x="625475" y="90885"/>
                  </a:moveTo>
                  <a:lnTo>
                    <a:pt x="625475" y="432198"/>
                  </a:lnTo>
                  <a:lnTo>
                    <a:pt x="550863" y="432198"/>
                  </a:lnTo>
                  <a:lnTo>
                    <a:pt x="550863" y="157560"/>
                  </a:lnTo>
                  <a:close/>
                  <a:moveTo>
                    <a:pt x="666509" y="976"/>
                  </a:moveTo>
                  <a:cubicBezTo>
                    <a:pt x="681486" y="-2777"/>
                    <a:pt x="688975" y="4730"/>
                    <a:pt x="685231" y="15991"/>
                  </a:cubicBezTo>
                  <a:cubicBezTo>
                    <a:pt x="681486" y="31005"/>
                    <a:pt x="677742" y="49774"/>
                    <a:pt x="673998" y="61034"/>
                  </a:cubicBezTo>
                  <a:lnTo>
                    <a:pt x="670253" y="64788"/>
                  </a:lnTo>
                  <a:cubicBezTo>
                    <a:pt x="666509" y="76049"/>
                    <a:pt x="659020" y="79803"/>
                    <a:pt x="651531" y="68542"/>
                  </a:cubicBezTo>
                  <a:cubicBezTo>
                    <a:pt x="644042" y="64788"/>
                    <a:pt x="640298" y="61034"/>
                    <a:pt x="640298" y="57281"/>
                  </a:cubicBezTo>
                  <a:cubicBezTo>
                    <a:pt x="640287" y="57291"/>
                    <a:pt x="638821" y="58656"/>
                    <a:pt x="430610" y="252470"/>
                  </a:cubicBezTo>
                  <a:cubicBezTo>
                    <a:pt x="430599" y="252458"/>
                    <a:pt x="429766" y="251578"/>
                    <a:pt x="363210" y="181151"/>
                  </a:cubicBezTo>
                  <a:cubicBezTo>
                    <a:pt x="363202" y="181142"/>
                    <a:pt x="362552" y="180444"/>
                    <a:pt x="310787" y="124846"/>
                  </a:cubicBezTo>
                  <a:cubicBezTo>
                    <a:pt x="310773" y="124860"/>
                    <a:pt x="308720" y="126761"/>
                    <a:pt x="14977" y="398861"/>
                  </a:cubicBezTo>
                  <a:cubicBezTo>
                    <a:pt x="14973" y="398858"/>
                    <a:pt x="14886" y="398792"/>
                    <a:pt x="13105" y="397454"/>
                  </a:cubicBezTo>
                  <a:lnTo>
                    <a:pt x="0" y="387600"/>
                  </a:lnTo>
                  <a:cubicBezTo>
                    <a:pt x="15" y="387586"/>
                    <a:pt x="2181" y="385572"/>
                    <a:pt x="310787" y="98571"/>
                  </a:cubicBezTo>
                  <a:cubicBezTo>
                    <a:pt x="310796" y="98580"/>
                    <a:pt x="311449" y="99281"/>
                    <a:pt x="363210" y="154875"/>
                  </a:cubicBezTo>
                  <a:cubicBezTo>
                    <a:pt x="363221" y="154887"/>
                    <a:pt x="364066" y="155781"/>
                    <a:pt x="430610" y="226194"/>
                  </a:cubicBezTo>
                  <a:cubicBezTo>
                    <a:pt x="430620" y="226185"/>
                    <a:pt x="432012" y="224897"/>
                    <a:pt x="625320" y="46020"/>
                  </a:cubicBezTo>
                  <a:cubicBezTo>
                    <a:pt x="621576" y="42266"/>
                    <a:pt x="621576" y="38513"/>
                    <a:pt x="617831" y="34759"/>
                  </a:cubicBezTo>
                  <a:lnTo>
                    <a:pt x="614087" y="31005"/>
                  </a:lnTo>
                  <a:cubicBezTo>
                    <a:pt x="606598" y="23498"/>
                    <a:pt x="610342" y="15991"/>
                    <a:pt x="621576" y="12237"/>
                  </a:cubicBezTo>
                  <a:cubicBezTo>
                    <a:pt x="636553" y="8484"/>
                    <a:pt x="655275" y="4730"/>
                    <a:pt x="666509" y="976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7D9E05E-3C7F-4C7F-B7F5-0A565CC6D693}"/>
                </a:ext>
              </a:extLst>
            </p:cNvPr>
            <p:cNvSpPr txBox="1"/>
            <p:nvPr/>
          </p:nvSpPr>
          <p:spPr>
            <a:xfrm>
              <a:off x="2388330" y="3028435"/>
              <a:ext cx="1738924" cy="59922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5394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收到时间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C71D002-BA20-40AD-BA21-768BF095209E}"/>
              </a:ext>
            </a:extLst>
          </p:cNvPr>
          <p:cNvGrpSpPr/>
          <p:nvPr/>
        </p:nvGrpSpPr>
        <p:grpSpPr>
          <a:xfrm>
            <a:off x="962151" y="4916503"/>
            <a:ext cx="1422184" cy="1266092"/>
            <a:chOff x="2388330" y="2011284"/>
            <a:chExt cx="1738924" cy="1643338"/>
          </a:xfrm>
        </p:grpSpPr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F773E597-8844-42A6-AA70-77623B97AE52}"/>
                </a:ext>
              </a:extLst>
            </p:cNvPr>
            <p:cNvSpPr/>
            <p:nvPr/>
          </p:nvSpPr>
          <p:spPr>
            <a:xfrm>
              <a:off x="3103680" y="2011284"/>
              <a:ext cx="137978" cy="137978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18">
              <a:extLst>
                <a:ext uri="{FF2B5EF4-FFF2-40B4-BE49-F238E27FC236}">
                  <a16:creationId xmlns:a16="http://schemas.microsoft.com/office/drawing/2014/main" id="{3ABAB011-C07B-4440-928C-97E26F25DB26}"/>
                </a:ext>
              </a:extLst>
            </p:cNvPr>
            <p:cNvSpPr/>
            <p:nvPr/>
          </p:nvSpPr>
          <p:spPr>
            <a:xfrm>
              <a:off x="2501637" y="2128719"/>
              <a:ext cx="1525903" cy="1525903"/>
            </a:xfrm>
            <a:prstGeom prst="roundRect">
              <a:avLst>
                <a:gd name="adj" fmla="val 11772"/>
              </a:avLst>
            </a:prstGeom>
            <a:solidFill>
              <a:srgbClr val="FFFFFF"/>
            </a:solidFill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19">
              <a:extLst>
                <a:ext uri="{FF2B5EF4-FFF2-40B4-BE49-F238E27FC236}">
                  <a16:creationId xmlns:a16="http://schemas.microsoft.com/office/drawing/2014/main" id="{31186F95-6A0A-4D9F-8641-6CD5BB7D0E10}"/>
                </a:ext>
              </a:extLst>
            </p:cNvPr>
            <p:cNvSpPr/>
            <p:nvPr/>
          </p:nvSpPr>
          <p:spPr>
            <a:xfrm>
              <a:off x="2673020" y="2011284"/>
              <a:ext cx="443202" cy="723338"/>
            </a:xfrm>
            <a:custGeom>
              <a:avLst/>
              <a:gdLst>
                <a:gd name="connsiteX0" fmla="*/ 0 w 395618"/>
                <a:gd name="connsiteY0" fmla="*/ 638213 h 645678"/>
                <a:gd name="connsiteX1" fmla="*/ 0 w 395618"/>
                <a:gd name="connsiteY1" fmla="*/ 0 h 645678"/>
                <a:gd name="connsiteX2" fmla="*/ 395618 w 395618"/>
                <a:gd name="connsiteY2" fmla="*/ 0 h 645678"/>
                <a:gd name="connsiteX3" fmla="*/ 395618 w 395618"/>
                <a:gd name="connsiteY3" fmla="*/ 645678 h 645678"/>
                <a:gd name="connsiteX4" fmla="*/ 201541 w 395618"/>
                <a:gd name="connsiteY4" fmla="*/ 503853 h 645678"/>
                <a:gd name="connsiteX5" fmla="*/ 0 w 395618"/>
                <a:gd name="connsiteY5" fmla="*/ 638213 h 64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18" h="645678">
                  <a:moveTo>
                    <a:pt x="0" y="638213"/>
                  </a:moveTo>
                  <a:lnTo>
                    <a:pt x="0" y="0"/>
                  </a:lnTo>
                  <a:lnTo>
                    <a:pt x="395618" y="0"/>
                  </a:lnTo>
                  <a:lnTo>
                    <a:pt x="395618" y="645678"/>
                  </a:lnTo>
                  <a:lnTo>
                    <a:pt x="201541" y="503853"/>
                  </a:lnTo>
                  <a:lnTo>
                    <a:pt x="0" y="638213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5E65157-8B65-46A5-863B-53403F545B59}"/>
                </a:ext>
              </a:extLst>
            </p:cNvPr>
            <p:cNvSpPr/>
            <p:nvPr/>
          </p:nvSpPr>
          <p:spPr>
            <a:xfrm>
              <a:off x="2449363" y="2079552"/>
              <a:ext cx="890516" cy="599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D3E5CA3E-860E-47DA-BE23-5C42E93C4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863" y="2299897"/>
              <a:ext cx="424741" cy="267526"/>
            </a:xfrm>
            <a:custGeom>
              <a:avLst/>
              <a:gdLst/>
              <a:ahLst/>
              <a:cxnLst/>
              <a:rect l="l" t="t" r="r" b="b"/>
              <a:pathLst>
                <a:path w="686185" h="432198">
                  <a:moveTo>
                    <a:pt x="101600" y="338535"/>
                  </a:moveTo>
                  <a:lnTo>
                    <a:pt x="101600" y="432198"/>
                  </a:lnTo>
                  <a:lnTo>
                    <a:pt x="30163" y="432198"/>
                  </a:lnTo>
                  <a:lnTo>
                    <a:pt x="30163" y="402036"/>
                  </a:lnTo>
                  <a:close/>
                  <a:moveTo>
                    <a:pt x="206375" y="236935"/>
                  </a:moveTo>
                  <a:lnTo>
                    <a:pt x="206375" y="432198"/>
                  </a:lnTo>
                  <a:lnTo>
                    <a:pt x="134938" y="432198"/>
                  </a:lnTo>
                  <a:lnTo>
                    <a:pt x="134938" y="305198"/>
                  </a:lnTo>
                  <a:close/>
                  <a:moveTo>
                    <a:pt x="520700" y="187723"/>
                  </a:moveTo>
                  <a:lnTo>
                    <a:pt x="520700" y="432198"/>
                  </a:lnTo>
                  <a:lnTo>
                    <a:pt x="446088" y="432198"/>
                  </a:lnTo>
                  <a:lnTo>
                    <a:pt x="446088" y="255986"/>
                  </a:lnTo>
                  <a:close/>
                  <a:moveTo>
                    <a:pt x="341313" y="176610"/>
                  </a:moveTo>
                  <a:lnTo>
                    <a:pt x="363538" y="198835"/>
                  </a:lnTo>
                  <a:lnTo>
                    <a:pt x="415925" y="255985"/>
                  </a:lnTo>
                  <a:lnTo>
                    <a:pt x="415925" y="432198"/>
                  </a:lnTo>
                  <a:lnTo>
                    <a:pt x="363538" y="432198"/>
                  </a:lnTo>
                  <a:lnTo>
                    <a:pt x="341313" y="432198"/>
                  </a:lnTo>
                  <a:close/>
                  <a:moveTo>
                    <a:pt x="311150" y="140098"/>
                  </a:moveTo>
                  <a:lnTo>
                    <a:pt x="311150" y="143273"/>
                  </a:lnTo>
                  <a:lnTo>
                    <a:pt x="311150" y="432198"/>
                  </a:lnTo>
                  <a:lnTo>
                    <a:pt x="239713" y="432198"/>
                  </a:lnTo>
                  <a:lnTo>
                    <a:pt x="239713" y="206773"/>
                  </a:lnTo>
                  <a:close/>
                  <a:moveTo>
                    <a:pt x="625475" y="90885"/>
                  </a:moveTo>
                  <a:lnTo>
                    <a:pt x="625475" y="432198"/>
                  </a:lnTo>
                  <a:lnTo>
                    <a:pt x="550863" y="432198"/>
                  </a:lnTo>
                  <a:lnTo>
                    <a:pt x="550863" y="157560"/>
                  </a:lnTo>
                  <a:close/>
                  <a:moveTo>
                    <a:pt x="666509" y="976"/>
                  </a:moveTo>
                  <a:cubicBezTo>
                    <a:pt x="681486" y="-2777"/>
                    <a:pt x="688975" y="4730"/>
                    <a:pt x="685231" y="15991"/>
                  </a:cubicBezTo>
                  <a:cubicBezTo>
                    <a:pt x="681486" y="31005"/>
                    <a:pt x="677742" y="49774"/>
                    <a:pt x="673998" y="61034"/>
                  </a:cubicBezTo>
                  <a:lnTo>
                    <a:pt x="670253" y="64788"/>
                  </a:lnTo>
                  <a:cubicBezTo>
                    <a:pt x="666509" y="76049"/>
                    <a:pt x="659020" y="79803"/>
                    <a:pt x="651531" y="68542"/>
                  </a:cubicBezTo>
                  <a:cubicBezTo>
                    <a:pt x="644042" y="64788"/>
                    <a:pt x="640298" y="61034"/>
                    <a:pt x="640298" y="57281"/>
                  </a:cubicBezTo>
                  <a:cubicBezTo>
                    <a:pt x="640287" y="57291"/>
                    <a:pt x="638821" y="58656"/>
                    <a:pt x="430610" y="252470"/>
                  </a:cubicBezTo>
                  <a:cubicBezTo>
                    <a:pt x="430599" y="252458"/>
                    <a:pt x="429766" y="251578"/>
                    <a:pt x="363210" y="181151"/>
                  </a:cubicBezTo>
                  <a:cubicBezTo>
                    <a:pt x="363202" y="181142"/>
                    <a:pt x="362552" y="180444"/>
                    <a:pt x="310787" y="124846"/>
                  </a:cubicBezTo>
                  <a:cubicBezTo>
                    <a:pt x="310773" y="124860"/>
                    <a:pt x="308720" y="126761"/>
                    <a:pt x="14977" y="398861"/>
                  </a:cubicBezTo>
                  <a:cubicBezTo>
                    <a:pt x="14973" y="398858"/>
                    <a:pt x="14886" y="398792"/>
                    <a:pt x="13105" y="397454"/>
                  </a:cubicBezTo>
                  <a:lnTo>
                    <a:pt x="0" y="387600"/>
                  </a:lnTo>
                  <a:cubicBezTo>
                    <a:pt x="15" y="387586"/>
                    <a:pt x="2181" y="385572"/>
                    <a:pt x="310787" y="98571"/>
                  </a:cubicBezTo>
                  <a:cubicBezTo>
                    <a:pt x="310796" y="98580"/>
                    <a:pt x="311449" y="99281"/>
                    <a:pt x="363210" y="154875"/>
                  </a:cubicBezTo>
                  <a:cubicBezTo>
                    <a:pt x="363221" y="154887"/>
                    <a:pt x="364066" y="155781"/>
                    <a:pt x="430610" y="226194"/>
                  </a:cubicBezTo>
                  <a:cubicBezTo>
                    <a:pt x="430620" y="226185"/>
                    <a:pt x="432012" y="224897"/>
                    <a:pt x="625320" y="46020"/>
                  </a:cubicBezTo>
                  <a:cubicBezTo>
                    <a:pt x="621576" y="42266"/>
                    <a:pt x="621576" y="38513"/>
                    <a:pt x="617831" y="34759"/>
                  </a:cubicBezTo>
                  <a:lnTo>
                    <a:pt x="614087" y="31005"/>
                  </a:lnTo>
                  <a:cubicBezTo>
                    <a:pt x="606598" y="23498"/>
                    <a:pt x="610342" y="15991"/>
                    <a:pt x="621576" y="12237"/>
                  </a:cubicBezTo>
                  <a:cubicBezTo>
                    <a:pt x="636553" y="8484"/>
                    <a:pt x="655275" y="4730"/>
                    <a:pt x="666509" y="976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DF72676-483A-4451-8DC6-CBAB40915587}"/>
                </a:ext>
              </a:extLst>
            </p:cNvPr>
            <p:cNvSpPr txBox="1"/>
            <p:nvPr/>
          </p:nvSpPr>
          <p:spPr>
            <a:xfrm>
              <a:off x="2388330" y="3028435"/>
              <a:ext cx="1738924" cy="59922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5394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交易流程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77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1" y="1297362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3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感谢在座各位的聆听</a:t>
            </a: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92568" y="2967166"/>
            <a:ext cx="4187365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答辩人：邹九</a:t>
            </a:r>
            <a:r>
              <a:rPr lang="en-US" altLang="zh-CN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指导老师：魏普文</a:t>
            </a: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4169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5" y="4456089"/>
            <a:ext cx="1048141" cy="16505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31331" y="1582250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31329" y="2775160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531329" y="3968070"/>
            <a:ext cx="748147" cy="748148"/>
            <a:chOff x="7531329" y="3645342"/>
            <a:chExt cx="748147" cy="748148"/>
          </a:xfrm>
        </p:grpSpPr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7531329" y="364534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82166" y="366547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31329" y="5160980"/>
            <a:ext cx="748147" cy="748148"/>
            <a:chOff x="7531329" y="4838252"/>
            <a:chExt cx="748147" cy="748148"/>
          </a:xfrm>
        </p:grpSpPr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7531329" y="483825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85189" y="485838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9494" y="1663936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研究背景与意义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89494" y="2856846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研究方法和过程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89494" y="404902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研究结果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79876" y="5230155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    论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95022" y="3241277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7388" y="2246260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30520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85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75" y="2950222"/>
            <a:ext cx="7300125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06729" y="342900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513552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3254329" y="2655764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63468" y="437471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404396" y="3487953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 flipH="1">
            <a:off x="3881218" y="1943380"/>
            <a:ext cx="791261" cy="81081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141965" y="3048879"/>
            <a:ext cx="791260" cy="804904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141965" y="4510987"/>
            <a:ext cx="791260" cy="818842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5" name="TextBox 19"/>
          <p:cNvSpPr txBox="1"/>
          <p:nvPr/>
        </p:nvSpPr>
        <p:spPr>
          <a:xfrm>
            <a:off x="5928959" y="4549161"/>
            <a:ext cx="5549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比特币交易不需要真实社会身份，只需要一个公钥生成的比特币地址，所以比特币有匿名的特点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5928959" y="5982672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年中国关停了国内的比特币矿场和相关交易网站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5928959" y="2048656"/>
            <a:ext cx="464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比特币的火热引发了社会的广泛关注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22"/>
          <p:cNvSpPr txBox="1"/>
          <p:nvPr/>
        </p:nvSpPr>
        <p:spPr>
          <a:xfrm>
            <a:off x="5928959" y="3418826"/>
            <a:ext cx="687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比特币的区块链技术广泛应用于各个领域中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0834" y="3831120"/>
            <a:ext cx="912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DED1A1F-38C2-4D5E-AB7F-CEA8C2B41A26}"/>
              </a:ext>
            </a:extLst>
          </p:cNvPr>
          <p:cNvSpPr txBox="1"/>
          <p:nvPr/>
        </p:nvSpPr>
        <p:spPr>
          <a:xfrm>
            <a:off x="5437777" y="195535"/>
            <a:ext cx="14221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33342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5" grpId="0"/>
      <p:bldP spid="36" grpId="0"/>
      <p:bldP spid="37" grpId="0"/>
      <p:bldP spid="38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72373" y="99642"/>
            <a:ext cx="14221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意义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232026" y="2261430"/>
            <a:ext cx="2342025" cy="1807078"/>
            <a:chOff x="4232026" y="2261430"/>
            <a:chExt cx="2342025" cy="1807078"/>
          </a:xfrm>
        </p:grpSpPr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232026" y="2261430"/>
              <a:ext cx="2342025" cy="1807078"/>
            </a:xfrm>
            <a:custGeom>
              <a:avLst/>
              <a:gdLst>
                <a:gd name="T0" fmla="*/ 429 w 455"/>
                <a:gd name="T1" fmla="*/ 60 h 351"/>
                <a:gd name="T2" fmla="*/ 401 w 455"/>
                <a:gd name="T3" fmla="*/ 70 h 351"/>
                <a:gd name="T4" fmla="*/ 372 w 455"/>
                <a:gd name="T5" fmla="*/ 72 h 351"/>
                <a:gd name="T6" fmla="*/ 368 w 455"/>
                <a:gd name="T7" fmla="*/ 70 h 351"/>
                <a:gd name="T8" fmla="*/ 361 w 455"/>
                <a:gd name="T9" fmla="*/ 65 h 351"/>
                <a:gd name="T10" fmla="*/ 351 w 455"/>
                <a:gd name="T11" fmla="*/ 43 h 351"/>
                <a:gd name="T12" fmla="*/ 351 w 455"/>
                <a:gd name="T13" fmla="*/ 42 h 351"/>
                <a:gd name="T14" fmla="*/ 351 w 455"/>
                <a:gd name="T15" fmla="*/ 38 h 351"/>
                <a:gd name="T16" fmla="*/ 351 w 455"/>
                <a:gd name="T17" fmla="*/ 37 h 351"/>
                <a:gd name="T18" fmla="*/ 351 w 455"/>
                <a:gd name="T19" fmla="*/ 35 h 351"/>
                <a:gd name="T20" fmla="*/ 351 w 455"/>
                <a:gd name="T21" fmla="*/ 0 h 351"/>
                <a:gd name="T22" fmla="*/ 0 w 455"/>
                <a:gd name="T23" fmla="*/ 351 h 351"/>
                <a:gd name="T24" fmla="*/ 35 w 455"/>
                <a:gd name="T25" fmla="*/ 351 h 351"/>
                <a:gd name="T26" fmla="*/ 46 w 455"/>
                <a:gd name="T27" fmla="*/ 345 h 351"/>
                <a:gd name="T28" fmla="*/ 46 w 455"/>
                <a:gd name="T29" fmla="*/ 332 h 351"/>
                <a:gd name="T30" fmla="*/ 33 w 455"/>
                <a:gd name="T31" fmla="*/ 294 h 351"/>
                <a:gd name="T32" fmla="*/ 86 w 455"/>
                <a:gd name="T33" fmla="*/ 248 h 351"/>
                <a:gd name="T34" fmla="*/ 138 w 455"/>
                <a:gd name="T35" fmla="*/ 294 h 351"/>
                <a:gd name="T36" fmla="*/ 126 w 455"/>
                <a:gd name="T37" fmla="*/ 332 h 351"/>
                <a:gd name="T38" fmla="*/ 125 w 455"/>
                <a:gd name="T39" fmla="*/ 345 h 351"/>
                <a:gd name="T40" fmla="*/ 137 w 455"/>
                <a:gd name="T41" fmla="*/ 351 h 351"/>
                <a:gd name="T42" fmla="*/ 174 w 455"/>
                <a:gd name="T43" fmla="*/ 351 h 351"/>
                <a:gd name="T44" fmla="*/ 351 w 455"/>
                <a:gd name="T45" fmla="*/ 174 h 351"/>
                <a:gd name="T46" fmla="*/ 351 w 455"/>
                <a:gd name="T47" fmla="*/ 141 h 351"/>
                <a:gd name="T48" fmla="*/ 361 w 455"/>
                <a:gd name="T49" fmla="*/ 118 h 351"/>
                <a:gd name="T50" fmla="*/ 368 w 455"/>
                <a:gd name="T51" fmla="*/ 113 h 351"/>
                <a:gd name="T52" fmla="*/ 372 w 455"/>
                <a:gd name="T53" fmla="*/ 111 h 351"/>
                <a:gd name="T54" fmla="*/ 401 w 455"/>
                <a:gd name="T55" fmla="*/ 113 h 351"/>
                <a:gd name="T56" fmla="*/ 429 w 455"/>
                <a:gd name="T57" fmla="*/ 123 h 351"/>
                <a:gd name="T58" fmla="*/ 455 w 455"/>
                <a:gd name="T59" fmla="*/ 92 h 351"/>
                <a:gd name="T60" fmla="*/ 429 w 455"/>
                <a:gd name="T61" fmla="*/ 6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5" h="351">
                  <a:moveTo>
                    <a:pt x="429" y="60"/>
                  </a:moveTo>
                  <a:cubicBezTo>
                    <a:pt x="424" y="60"/>
                    <a:pt x="410" y="65"/>
                    <a:pt x="401" y="70"/>
                  </a:cubicBezTo>
                  <a:cubicBezTo>
                    <a:pt x="391" y="75"/>
                    <a:pt x="381" y="76"/>
                    <a:pt x="372" y="72"/>
                  </a:cubicBezTo>
                  <a:cubicBezTo>
                    <a:pt x="370" y="72"/>
                    <a:pt x="369" y="71"/>
                    <a:pt x="368" y="70"/>
                  </a:cubicBezTo>
                  <a:cubicBezTo>
                    <a:pt x="365" y="69"/>
                    <a:pt x="363" y="67"/>
                    <a:pt x="361" y="65"/>
                  </a:cubicBezTo>
                  <a:cubicBezTo>
                    <a:pt x="356" y="60"/>
                    <a:pt x="353" y="52"/>
                    <a:pt x="351" y="43"/>
                  </a:cubicBezTo>
                  <a:cubicBezTo>
                    <a:pt x="351" y="42"/>
                    <a:pt x="351" y="42"/>
                    <a:pt x="351" y="42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160" y="6"/>
                    <a:pt x="5" y="160"/>
                    <a:pt x="0" y="351"/>
                  </a:cubicBezTo>
                  <a:cubicBezTo>
                    <a:pt x="35" y="351"/>
                    <a:pt x="35" y="351"/>
                    <a:pt x="35" y="351"/>
                  </a:cubicBezTo>
                  <a:cubicBezTo>
                    <a:pt x="39" y="350"/>
                    <a:pt x="44" y="349"/>
                    <a:pt x="46" y="345"/>
                  </a:cubicBezTo>
                  <a:cubicBezTo>
                    <a:pt x="49" y="340"/>
                    <a:pt x="48" y="335"/>
                    <a:pt x="46" y="332"/>
                  </a:cubicBezTo>
                  <a:cubicBezTo>
                    <a:pt x="44" y="329"/>
                    <a:pt x="33" y="306"/>
                    <a:pt x="33" y="294"/>
                  </a:cubicBezTo>
                  <a:cubicBezTo>
                    <a:pt x="33" y="268"/>
                    <a:pt x="57" y="248"/>
                    <a:pt x="86" y="248"/>
                  </a:cubicBezTo>
                  <a:cubicBezTo>
                    <a:pt x="115" y="248"/>
                    <a:pt x="138" y="268"/>
                    <a:pt x="138" y="294"/>
                  </a:cubicBezTo>
                  <a:cubicBezTo>
                    <a:pt x="138" y="306"/>
                    <a:pt x="127" y="329"/>
                    <a:pt x="126" y="332"/>
                  </a:cubicBezTo>
                  <a:cubicBezTo>
                    <a:pt x="124" y="335"/>
                    <a:pt x="122" y="340"/>
                    <a:pt x="125" y="345"/>
                  </a:cubicBezTo>
                  <a:cubicBezTo>
                    <a:pt x="128" y="349"/>
                    <a:pt x="133" y="351"/>
                    <a:pt x="137" y="351"/>
                  </a:cubicBezTo>
                  <a:cubicBezTo>
                    <a:pt x="174" y="351"/>
                    <a:pt x="174" y="351"/>
                    <a:pt x="174" y="351"/>
                  </a:cubicBezTo>
                  <a:cubicBezTo>
                    <a:pt x="179" y="256"/>
                    <a:pt x="256" y="180"/>
                    <a:pt x="351" y="174"/>
                  </a:cubicBezTo>
                  <a:cubicBezTo>
                    <a:pt x="351" y="141"/>
                    <a:pt x="351" y="141"/>
                    <a:pt x="351" y="141"/>
                  </a:cubicBezTo>
                  <a:cubicBezTo>
                    <a:pt x="352" y="132"/>
                    <a:pt x="356" y="124"/>
                    <a:pt x="361" y="118"/>
                  </a:cubicBezTo>
                  <a:cubicBezTo>
                    <a:pt x="363" y="116"/>
                    <a:pt x="365" y="114"/>
                    <a:pt x="368" y="113"/>
                  </a:cubicBezTo>
                  <a:cubicBezTo>
                    <a:pt x="369" y="112"/>
                    <a:pt x="370" y="112"/>
                    <a:pt x="372" y="111"/>
                  </a:cubicBezTo>
                  <a:cubicBezTo>
                    <a:pt x="381" y="107"/>
                    <a:pt x="391" y="108"/>
                    <a:pt x="401" y="113"/>
                  </a:cubicBezTo>
                  <a:cubicBezTo>
                    <a:pt x="410" y="118"/>
                    <a:pt x="424" y="123"/>
                    <a:pt x="429" y="123"/>
                  </a:cubicBezTo>
                  <a:cubicBezTo>
                    <a:pt x="443" y="123"/>
                    <a:pt x="455" y="109"/>
                    <a:pt x="455" y="92"/>
                  </a:cubicBezTo>
                  <a:cubicBezTo>
                    <a:pt x="455" y="74"/>
                    <a:pt x="443" y="60"/>
                    <a:pt x="429" y="60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79241" y="2826541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46093" y="2261430"/>
            <a:ext cx="1807078" cy="2315930"/>
            <a:chOff x="6146093" y="2261430"/>
            <a:chExt cx="1807078" cy="2315930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6146093" y="2261430"/>
              <a:ext cx="1807078" cy="2315930"/>
            </a:xfrm>
            <a:custGeom>
              <a:avLst/>
              <a:gdLst>
                <a:gd name="T0" fmla="*/ 0 w 351"/>
                <a:gd name="T1" fmla="*/ 0 h 450"/>
                <a:gd name="T2" fmla="*/ 0 w 351"/>
                <a:gd name="T3" fmla="*/ 41 h 450"/>
                <a:gd name="T4" fmla="*/ 6 w 351"/>
                <a:gd name="T5" fmla="*/ 52 h 450"/>
                <a:gd name="T6" fmla="*/ 19 w 351"/>
                <a:gd name="T7" fmla="*/ 52 h 450"/>
                <a:gd name="T8" fmla="*/ 57 w 351"/>
                <a:gd name="T9" fmla="*/ 39 h 450"/>
                <a:gd name="T10" fmla="*/ 103 w 351"/>
                <a:gd name="T11" fmla="*/ 92 h 450"/>
                <a:gd name="T12" fmla="*/ 57 w 351"/>
                <a:gd name="T13" fmla="*/ 144 h 450"/>
                <a:gd name="T14" fmla="*/ 19 w 351"/>
                <a:gd name="T15" fmla="*/ 132 h 450"/>
                <a:gd name="T16" fmla="*/ 6 w 351"/>
                <a:gd name="T17" fmla="*/ 131 h 450"/>
                <a:gd name="T18" fmla="*/ 0 w 351"/>
                <a:gd name="T19" fmla="*/ 143 h 450"/>
                <a:gd name="T20" fmla="*/ 0 w 351"/>
                <a:gd name="T21" fmla="*/ 174 h 450"/>
                <a:gd name="T22" fmla="*/ 177 w 351"/>
                <a:gd name="T23" fmla="*/ 351 h 450"/>
                <a:gd name="T24" fmla="*/ 215 w 351"/>
                <a:gd name="T25" fmla="*/ 351 h 450"/>
                <a:gd name="T26" fmla="*/ 237 w 351"/>
                <a:gd name="T27" fmla="*/ 362 h 450"/>
                <a:gd name="T28" fmla="*/ 242 w 351"/>
                <a:gd name="T29" fmla="*/ 367 h 450"/>
                <a:gd name="T30" fmla="*/ 243 w 351"/>
                <a:gd name="T31" fmla="*/ 369 h 450"/>
                <a:gd name="T32" fmla="*/ 243 w 351"/>
                <a:gd name="T33" fmla="*/ 370 h 450"/>
                <a:gd name="T34" fmla="*/ 244 w 351"/>
                <a:gd name="T35" fmla="*/ 372 h 450"/>
                <a:gd name="T36" fmla="*/ 244 w 351"/>
                <a:gd name="T37" fmla="*/ 372 h 450"/>
                <a:gd name="T38" fmla="*/ 244 w 351"/>
                <a:gd name="T39" fmla="*/ 372 h 450"/>
                <a:gd name="T40" fmla="*/ 246 w 351"/>
                <a:gd name="T41" fmla="*/ 382 h 450"/>
                <a:gd name="T42" fmla="*/ 246 w 351"/>
                <a:gd name="T43" fmla="*/ 382 h 450"/>
                <a:gd name="T44" fmla="*/ 246 w 351"/>
                <a:gd name="T45" fmla="*/ 385 h 450"/>
                <a:gd name="T46" fmla="*/ 246 w 351"/>
                <a:gd name="T47" fmla="*/ 385 h 450"/>
                <a:gd name="T48" fmla="*/ 245 w 351"/>
                <a:gd name="T49" fmla="*/ 392 h 450"/>
                <a:gd name="T50" fmla="*/ 245 w 351"/>
                <a:gd name="T51" fmla="*/ 392 h 450"/>
                <a:gd name="T52" fmla="*/ 244 w 351"/>
                <a:gd name="T53" fmla="*/ 395 h 450"/>
                <a:gd name="T54" fmla="*/ 243 w 351"/>
                <a:gd name="T55" fmla="*/ 396 h 450"/>
                <a:gd name="T56" fmla="*/ 242 w 351"/>
                <a:gd name="T57" fmla="*/ 399 h 450"/>
                <a:gd name="T58" fmla="*/ 232 w 351"/>
                <a:gd name="T59" fmla="*/ 426 h 450"/>
                <a:gd name="T60" fmla="*/ 262 w 351"/>
                <a:gd name="T61" fmla="*/ 450 h 450"/>
                <a:gd name="T62" fmla="*/ 292 w 351"/>
                <a:gd name="T63" fmla="*/ 426 h 450"/>
                <a:gd name="T64" fmla="*/ 282 w 351"/>
                <a:gd name="T65" fmla="*/ 399 h 450"/>
                <a:gd name="T66" fmla="*/ 280 w 351"/>
                <a:gd name="T67" fmla="*/ 396 h 450"/>
                <a:gd name="T68" fmla="*/ 280 w 351"/>
                <a:gd name="T69" fmla="*/ 395 h 450"/>
                <a:gd name="T70" fmla="*/ 279 w 351"/>
                <a:gd name="T71" fmla="*/ 392 h 450"/>
                <a:gd name="T72" fmla="*/ 279 w 351"/>
                <a:gd name="T73" fmla="*/ 392 h 450"/>
                <a:gd name="T74" fmla="*/ 278 w 351"/>
                <a:gd name="T75" fmla="*/ 385 h 450"/>
                <a:gd name="T76" fmla="*/ 278 w 351"/>
                <a:gd name="T77" fmla="*/ 385 h 450"/>
                <a:gd name="T78" fmla="*/ 278 w 351"/>
                <a:gd name="T79" fmla="*/ 382 h 450"/>
                <a:gd name="T80" fmla="*/ 278 w 351"/>
                <a:gd name="T81" fmla="*/ 382 h 450"/>
                <a:gd name="T82" fmla="*/ 280 w 351"/>
                <a:gd name="T83" fmla="*/ 372 h 450"/>
                <a:gd name="T84" fmla="*/ 281 w 351"/>
                <a:gd name="T85" fmla="*/ 370 h 450"/>
                <a:gd name="T86" fmla="*/ 281 w 351"/>
                <a:gd name="T87" fmla="*/ 369 h 450"/>
                <a:gd name="T88" fmla="*/ 282 w 351"/>
                <a:gd name="T89" fmla="*/ 367 h 450"/>
                <a:gd name="T90" fmla="*/ 286 w 351"/>
                <a:gd name="T91" fmla="*/ 362 h 450"/>
                <a:gd name="T92" fmla="*/ 308 w 351"/>
                <a:gd name="T93" fmla="*/ 351 h 450"/>
                <a:gd name="T94" fmla="*/ 308 w 351"/>
                <a:gd name="T95" fmla="*/ 351 h 450"/>
                <a:gd name="T96" fmla="*/ 312 w 351"/>
                <a:gd name="T97" fmla="*/ 351 h 450"/>
                <a:gd name="T98" fmla="*/ 313 w 351"/>
                <a:gd name="T99" fmla="*/ 351 h 450"/>
                <a:gd name="T100" fmla="*/ 316 w 351"/>
                <a:gd name="T101" fmla="*/ 351 h 450"/>
                <a:gd name="T102" fmla="*/ 351 w 351"/>
                <a:gd name="T103" fmla="*/ 351 h 450"/>
                <a:gd name="T104" fmla="*/ 0 w 351"/>
                <a:gd name="T105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" h="450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" y="45"/>
                    <a:pt x="2" y="50"/>
                    <a:pt x="6" y="52"/>
                  </a:cubicBezTo>
                  <a:cubicBezTo>
                    <a:pt x="10" y="54"/>
                    <a:pt x="14" y="54"/>
                    <a:pt x="19" y="52"/>
                  </a:cubicBezTo>
                  <a:cubicBezTo>
                    <a:pt x="22" y="50"/>
                    <a:pt x="45" y="39"/>
                    <a:pt x="57" y="39"/>
                  </a:cubicBezTo>
                  <a:cubicBezTo>
                    <a:pt x="83" y="39"/>
                    <a:pt x="103" y="63"/>
                    <a:pt x="103" y="92"/>
                  </a:cubicBezTo>
                  <a:cubicBezTo>
                    <a:pt x="103" y="121"/>
                    <a:pt x="83" y="144"/>
                    <a:pt x="57" y="144"/>
                  </a:cubicBezTo>
                  <a:cubicBezTo>
                    <a:pt x="45" y="144"/>
                    <a:pt x="22" y="133"/>
                    <a:pt x="19" y="132"/>
                  </a:cubicBezTo>
                  <a:cubicBezTo>
                    <a:pt x="14" y="129"/>
                    <a:pt x="10" y="129"/>
                    <a:pt x="6" y="131"/>
                  </a:cubicBezTo>
                  <a:cubicBezTo>
                    <a:pt x="2" y="134"/>
                    <a:pt x="0" y="139"/>
                    <a:pt x="0" y="14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5" y="180"/>
                    <a:pt x="171" y="256"/>
                    <a:pt x="177" y="351"/>
                  </a:cubicBezTo>
                  <a:cubicBezTo>
                    <a:pt x="215" y="351"/>
                    <a:pt x="215" y="351"/>
                    <a:pt x="215" y="351"/>
                  </a:cubicBezTo>
                  <a:cubicBezTo>
                    <a:pt x="224" y="352"/>
                    <a:pt x="232" y="356"/>
                    <a:pt x="237" y="362"/>
                  </a:cubicBezTo>
                  <a:cubicBezTo>
                    <a:pt x="239" y="363"/>
                    <a:pt x="241" y="365"/>
                    <a:pt x="242" y="367"/>
                  </a:cubicBezTo>
                  <a:cubicBezTo>
                    <a:pt x="242" y="368"/>
                    <a:pt x="243" y="369"/>
                    <a:pt x="243" y="369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4" y="370"/>
                    <a:pt x="244" y="371"/>
                    <a:pt x="244" y="372"/>
                  </a:cubicBezTo>
                  <a:cubicBezTo>
                    <a:pt x="244" y="372"/>
                    <a:pt x="244" y="372"/>
                    <a:pt x="244" y="372"/>
                  </a:cubicBezTo>
                  <a:cubicBezTo>
                    <a:pt x="244" y="372"/>
                    <a:pt x="244" y="372"/>
                    <a:pt x="244" y="372"/>
                  </a:cubicBezTo>
                  <a:cubicBezTo>
                    <a:pt x="245" y="375"/>
                    <a:pt x="246" y="378"/>
                    <a:pt x="246" y="382"/>
                  </a:cubicBezTo>
                  <a:cubicBezTo>
                    <a:pt x="246" y="382"/>
                    <a:pt x="246" y="382"/>
                    <a:pt x="246" y="382"/>
                  </a:cubicBezTo>
                  <a:cubicBezTo>
                    <a:pt x="246" y="383"/>
                    <a:pt x="246" y="384"/>
                    <a:pt x="246" y="385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7"/>
                    <a:pt x="245" y="390"/>
                    <a:pt x="245" y="392"/>
                  </a:cubicBezTo>
                  <a:cubicBezTo>
                    <a:pt x="245" y="392"/>
                    <a:pt x="245" y="392"/>
                    <a:pt x="245" y="392"/>
                  </a:cubicBezTo>
                  <a:cubicBezTo>
                    <a:pt x="244" y="393"/>
                    <a:pt x="244" y="394"/>
                    <a:pt x="244" y="395"/>
                  </a:cubicBezTo>
                  <a:cubicBezTo>
                    <a:pt x="244" y="396"/>
                    <a:pt x="243" y="396"/>
                    <a:pt x="243" y="396"/>
                  </a:cubicBezTo>
                  <a:cubicBezTo>
                    <a:pt x="243" y="397"/>
                    <a:pt x="242" y="398"/>
                    <a:pt x="242" y="399"/>
                  </a:cubicBezTo>
                  <a:cubicBezTo>
                    <a:pt x="237" y="408"/>
                    <a:pt x="232" y="421"/>
                    <a:pt x="232" y="426"/>
                  </a:cubicBezTo>
                  <a:cubicBezTo>
                    <a:pt x="232" y="439"/>
                    <a:pt x="246" y="450"/>
                    <a:pt x="262" y="450"/>
                  </a:cubicBezTo>
                  <a:cubicBezTo>
                    <a:pt x="278" y="450"/>
                    <a:pt x="292" y="439"/>
                    <a:pt x="292" y="426"/>
                  </a:cubicBezTo>
                  <a:cubicBezTo>
                    <a:pt x="292" y="421"/>
                    <a:pt x="286" y="408"/>
                    <a:pt x="282" y="399"/>
                  </a:cubicBezTo>
                  <a:cubicBezTo>
                    <a:pt x="281" y="398"/>
                    <a:pt x="281" y="397"/>
                    <a:pt x="280" y="396"/>
                  </a:cubicBezTo>
                  <a:cubicBezTo>
                    <a:pt x="280" y="396"/>
                    <a:pt x="280" y="396"/>
                    <a:pt x="280" y="395"/>
                  </a:cubicBezTo>
                  <a:cubicBezTo>
                    <a:pt x="280" y="394"/>
                    <a:pt x="279" y="393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8" y="390"/>
                    <a:pt x="278" y="387"/>
                    <a:pt x="278" y="385"/>
                  </a:cubicBezTo>
                  <a:cubicBezTo>
                    <a:pt x="278" y="385"/>
                    <a:pt x="278" y="385"/>
                    <a:pt x="278" y="385"/>
                  </a:cubicBezTo>
                  <a:cubicBezTo>
                    <a:pt x="278" y="384"/>
                    <a:pt x="278" y="383"/>
                    <a:pt x="278" y="382"/>
                  </a:cubicBezTo>
                  <a:cubicBezTo>
                    <a:pt x="278" y="382"/>
                    <a:pt x="278" y="382"/>
                    <a:pt x="278" y="382"/>
                  </a:cubicBezTo>
                  <a:cubicBezTo>
                    <a:pt x="278" y="378"/>
                    <a:pt x="278" y="375"/>
                    <a:pt x="280" y="372"/>
                  </a:cubicBezTo>
                  <a:cubicBezTo>
                    <a:pt x="280" y="371"/>
                    <a:pt x="280" y="370"/>
                    <a:pt x="281" y="370"/>
                  </a:cubicBezTo>
                  <a:cubicBezTo>
                    <a:pt x="281" y="370"/>
                    <a:pt x="281" y="370"/>
                    <a:pt x="281" y="369"/>
                  </a:cubicBezTo>
                  <a:cubicBezTo>
                    <a:pt x="281" y="369"/>
                    <a:pt x="281" y="368"/>
                    <a:pt x="282" y="367"/>
                  </a:cubicBezTo>
                  <a:cubicBezTo>
                    <a:pt x="283" y="365"/>
                    <a:pt x="285" y="363"/>
                    <a:pt x="286" y="362"/>
                  </a:cubicBezTo>
                  <a:cubicBezTo>
                    <a:pt x="292" y="356"/>
                    <a:pt x="299" y="353"/>
                    <a:pt x="308" y="351"/>
                  </a:cubicBezTo>
                  <a:cubicBezTo>
                    <a:pt x="308" y="351"/>
                    <a:pt x="308" y="351"/>
                    <a:pt x="308" y="351"/>
                  </a:cubicBezTo>
                  <a:cubicBezTo>
                    <a:pt x="312" y="351"/>
                    <a:pt x="312" y="351"/>
                    <a:pt x="312" y="35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45" y="160"/>
                    <a:pt x="191" y="6"/>
                    <a:pt x="0" y="0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36109" y="3030744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11146" y="4176802"/>
            <a:ext cx="2342025" cy="1805773"/>
            <a:chOff x="5611146" y="4176802"/>
            <a:chExt cx="2342025" cy="1805773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5611146" y="4176802"/>
              <a:ext cx="2342025" cy="1805773"/>
            </a:xfrm>
            <a:custGeom>
              <a:avLst/>
              <a:gdLst>
                <a:gd name="T0" fmla="*/ 414 w 455"/>
                <a:gd name="T1" fmla="*/ 0 h 351"/>
                <a:gd name="T2" fmla="*/ 404 w 455"/>
                <a:gd name="T3" fmla="*/ 6 h 351"/>
                <a:gd name="T4" fmla="*/ 404 w 455"/>
                <a:gd name="T5" fmla="*/ 18 h 351"/>
                <a:gd name="T6" fmla="*/ 416 w 455"/>
                <a:gd name="T7" fmla="*/ 54 h 351"/>
                <a:gd name="T8" fmla="*/ 366 w 455"/>
                <a:gd name="T9" fmla="*/ 98 h 351"/>
                <a:gd name="T10" fmla="*/ 315 w 455"/>
                <a:gd name="T11" fmla="*/ 54 h 351"/>
                <a:gd name="T12" fmla="*/ 327 w 455"/>
                <a:gd name="T13" fmla="*/ 18 h 351"/>
                <a:gd name="T14" fmla="*/ 328 w 455"/>
                <a:gd name="T15" fmla="*/ 6 h 351"/>
                <a:gd name="T16" fmla="*/ 317 w 455"/>
                <a:gd name="T17" fmla="*/ 0 h 351"/>
                <a:gd name="T18" fmla="*/ 281 w 455"/>
                <a:gd name="T19" fmla="*/ 0 h 351"/>
                <a:gd name="T20" fmla="*/ 104 w 455"/>
                <a:gd name="T21" fmla="*/ 177 h 351"/>
                <a:gd name="T22" fmla="*/ 104 w 455"/>
                <a:gd name="T23" fmla="*/ 215 h 351"/>
                <a:gd name="T24" fmla="*/ 93 w 455"/>
                <a:gd name="T25" fmla="*/ 238 h 351"/>
                <a:gd name="T26" fmla="*/ 87 w 455"/>
                <a:gd name="T27" fmla="*/ 243 h 351"/>
                <a:gd name="T28" fmla="*/ 83 w 455"/>
                <a:gd name="T29" fmla="*/ 245 h 351"/>
                <a:gd name="T30" fmla="*/ 54 w 455"/>
                <a:gd name="T31" fmla="*/ 243 h 351"/>
                <a:gd name="T32" fmla="*/ 26 w 455"/>
                <a:gd name="T33" fmla="*/ 232 h 351"/>
                <a:gd name="T34" fmla="*/ 0 w 455"/>
                <a:gd name="T35" fmla="*/ 264 h 351"/>
                <a:gd name="T36" fmla="*/ 26 w 455"/>
                <a:gd name="T37" fmla="*/ 296 h 351"/>
                <a:gd name="T38" fmla="*/ 54 w 455"/>
                <a:gd name="T39" fmla="*/ 286 h 351"/>
                <a:gd name="T40" fmla="*/ 83 w 455"/>
                <a:gd name="T41" fmla="*/ 284 h 351"/>
                <a:gd name="T42" fmla="*/ 87 w 455"/>
                <a:gd name="T43" fmla="*/ 286 h 351"/>
                <a:gd name="T44" fmla="*/ 93 w 455"/>
                <a:gd name="T45" fmla="*/ 291 h 351"/>
                <a:gd name="T46" fmla="*/ 104 w 455"/>
                <a:gd name="T47" fmla="*/ 312 h 351"/>
                <a:gd name="T48" fmla="*/ 104 w 455"/>
                <a:gd name="T49" fmla="*/ 313 h 351"/>
                <a:gd name="T50" fmla="*/ 104 w 455"/>
                <a:gd name="T51" fmla="*/ 317 h 351"/>
                <a:gd name="T52" fmla="*/ 104 w 455"/>
                <a:gd name="T53" fmla="*/ 318 h 351"/>
                <a:gd name="T54" fmla="*/ 104 w 455"/>
                <a:gd name="T55" fmla="*/ 321 h 351"/>
                <a:gd name="T56" fmla="*/ 104 w 455"/>
                <a:gd name="T57" fmla="*/ 351 h 351"/>
                <a:gd name="T58" fmla="*/ 455 w 455"/>
                <a:gd name="T59" fmla="*/ 0 h 351"/>
                <a:gd name="T60" fmla="*/ 414 w 455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5" h="351">
                  <a:moveTo>
                    <a:pt x="414" y="0"/>
                  </a:moveTo>
                  <a:cubicBezTo>
                    <a:pt x="410" y="1"/>
                    <a:pt x="406" y="2"/>
                    <a:pt x="404" y="6"/>
                  </a:cubicBezTo>
                  <a:cubicBezTo>
                    <a:pt x="401" y="10"/>
                    <a:pt x="403" y="15"/>
                    <a:pt x="404" y="18"/>
                  </a:cubicBezTo>
                  <a:cubicBezTo>
                    <a:pt x="406" y="20"/>
                    <a:pt x="416" y="42"/>
                    <a:pt x="416" y="54"/>
                  </a:cubicBezTo>
                  <a:cubicBezTo>
                    <a:pt x="416" y="78"/>
                    <a:pt x="394" y="98"/>
                    <a:pt x="366" y="98"/>
                  </a:cubicBezTo>
                  <a:cubicBezTo>
                    <a:pt x="338" y="98"/>
                    <a:pt x="315" y="78"/>
                    <a:pt x="315" y="54"/>
                  </a:cubicBezTo>
                  <a:cubicBezTo>
                    <a:pt x="315" y="42"/>
                    <a:pt x="326" y="20"/>
                    <a:pt x="327" y="18"/>
                  </a:cubicBezTo>
                  <a:cubicBezTo>
                    <a:pt x="329" y="15"/>
                    <a:pt x="331" y="10"/>
                    <a:pt x="328" y="6"/>
                  </a:cubicBezTo>
                  <a:cubicBezTo>
                    <a:pt x="326" y="2"/>
                    <a:pt x="320" y="0"/>
                    <a:pt x="317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75" y="95"/>
                    <a:pt x="199" y="172"/>
                    <a:pt x="104" y="177"/>
                  </a:cubicBezTo>
                  <a:cubicBezTo>
                    <a:pt x="104" y="215"/>
                    <a:pt x="104" y="215"/>
                    <a:pt x="104" y="215"/>
                  </a:cubicBezTo>
                  <a:cubicBezTo>
                    <a:pt x="103" y="224"/>
                    <a:pt x="99" y="232"/>
                    <a:pt x="93" y="238"/>
                  </a:cubicBezTo>
                  <a:cubicBezTo>
                    <a:pt x="92" y="240"/>
                    <a:pt x="89" y="241"/>
                    <a:pt x="87" y="243"/>
                  </a:cubicBezTo>
                  <a:cubicBezTo>
                    <a:pt x="86" y="243"/>
                    <a:pt x="84" y="244"/>
                    <a:pt x="83" y="245"/>
                  </a:cubicBezTo>
                  <a:cubicBezTo>
                    <a:pt x="74" y="248"/>
                    <a:pt x="64" y="248"/>
                    <a:pt x="54" y="243"/>
                  </a:cubicBezTo>
                  <a:cubicBezTo>
                    <a:pt x="45" y="238"/>
                    <a:pt x="30" y="232"/>
                    <a:pt x="26" y="232"/>
                  </a:cubicBezTo>
                  <a:cubicBezTo>
                    <a:pt x="12" y="232"/>
                    <a:pt x="0" y="247"/>
                    <a:pt x="0" y="264"/>
                  </a:cubicBezTo>
                  <a:cubicBezTo>
                    <a:pt x="0" y="282"/>
                    <a:pt x="12" y="296"/>
                    <a:pt x="26" y="296"/>
                  </a:cubicBezTo>
                  <a:cubicBezTo>
                    <a:pt x="30" y="296"/>
                    <a:pt x="45" y="291"/>
                    <a:pt x="54" y="286"/>
                  </a:cubicBezTo>
                  <a:cubicBezTo>
                    <a:pt x="64" y="281"/>
                    <a:pt x="74" y="280"/>
                    <a:pt x="83" y="284"/>
                  </a:cubicBezTo>
                  <a:cubicBezTo>
                    <a:pt x="84" y="284"/>
                    <a:pt x="86" y="285"/>
                    <a:pt x="87" y="286"/>
                  </a:cubicBezTo>
                  <a:cubicBezTo>
                    <a:pt x="89" y="287"/>
                    <a:pt x="92" y="289"/>
                    <a:pt x="93" y="291"/>
                  </a:cubicBezTo>
                  <a:cubicBezTo>
                    <a:pt x="99" y="296"/>
                    <a:pt x="102" y="304"/>
                    <a:pt x="104" y="312"/>
                  </a:cubicBezTo>
                  <a:cubicBezTo>
                    <a:pt x="104" y="313"/>
                    <a:pt x="104" y="313"/>
                    <a:pt x="104" y="313"/>
                  </a:cubicBezTo>
                  <a:cubicBezTo>
                    <a:pt x="104" y="317"/>
                    <a:pt x="104" y="317"/>
                    <a:pt x="104" y="317"/>
                  </a:cubicBezTo>
                  <a:cubicBezTo>
                    <a:pt x="104" y="318"/>
                    <a:pt x="104" y="318"/>
                    <a:pt x="104" y="318"/>
                  </a:cubicBezTo>
                  <a:cubicBezTo>
                    <a:pt x="104" y="321"/>
                    <a:pt x="104" y="321"/>
                    <a:pt x="104" y="321"/>
                  </a:cubicBezTo>
                  <a:cubicBezTo>
                    <a:pt x="104" y="351"/>
                    <a:pt x="104" y="351"/>
                    <a:pt x="104" y="351"/>
                  </a:cubicBezTo>
                  <a:cubicBezTo>
                    <a:pt x="295" y="346"/>
                    <a:pt x="449" y="191"/>
                    <a:pt x="455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36256" y="4950447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32026" y="3640550"/>
            <a:ext cx="1807078" cy="2342025"/>
            <a:chOff x="4232026" y="3640550"/>
            <a:chExt cx="1807078" cy="2342025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232026" y="3640550"/>
              <a:ext cx="1807078" cy="2342025"/>
            </a:xfrm>
            <a:custGeom>
              <a:avLst/>
              <a:gdLst>
                <a:gd name="T0" fmla="*/ 294 w 351"/>
                <a:gd name="T1" fmla="*/ 316 h 455"/>
                <a:gd name="T2" fmla="*/ 332 w 351"/>
                <a:gd name="T3" fmla="*/ 328 h 455"/>
                <a:gd name="T4" fmla="*/ 344 w 351"/>
                <a:gd name="T5" fmla="*/ 329 h 455"/>
                <a:gd name="T6" fmla="*/ 351 w 351"/>
                <a:gd name="T7" fmla="*/ 317 h 455"/>
                <a:gd name="T8" fmla="*/ 351 w 351"/>
                <a:gd name="T9" fmla="*/ 281 h 455"/>
                <a:gd name="T10" fmla="*/ 174 w 351"/>
                <a:gd name="T11" fmla="*/ 104 h 455"/>
                <a:gd name="T12" fmla="*/ 135 w 351"/>
                <a:gd name="T13" fmla="*/ 104 h 455"/>
                <a:gd name="T14" fmla="*/ 107 w 351"/>
                <a:gd name="T15" fmla="*/ 87 h 455"/>
                <a:gd name="T16" fmla="*/ 105 w 351"/>
                <a:gd name="T17" fmla="*/ 83 h 455"/>
                <a:gd name="T18" fmla="*/ 107 w 351"/>
                <a:gd name="T19" fmla="*/ 54 h 455"/>
                <a:gd name="T20" fmla="*/ 118 w 351"/>
                <a:gd name="T21" fmla="*/ 26 h 455"/>
                <a:gd name="T22" fmla="*/ 86 w 351"/>
                <a:gd name="T23" fmla="*/ 0 h 455"/>
                <a:gd name="T24" fmla="*/ 54 w 351"/>
                <a:gd name="T25" fmla="*/ 26 h 455"/>
                <a:gd name="T26" fmla="*/ 64 w 351"/>
                <a:gd name="T27" fmla="*/ 54 h 455"/>
                <a:gd name="T28" fmla="*/ 66 w 351"/>
                <a:gd name="T29" fmla="*/ 83 h 455"/>
                <a:gd name="T30" fmla="*/ 64 w 351"/>
                <a:gd name="T31" fmla="*/ 87 h 455"/>
                <a:gd name="T32" fmla="*/ 37 w 351"/>
                <a:gd name="T33" fmla="*/ 104 h 455"/>
                <a:gd name="T34" fmla="*/ 37 w 351"/>
                <a:gd name="T35" fmla="*/ 104 h 455"/>
                <a:gd name="T36" fmla="*/ 32 w 351"/>
                <a:gd name="T37" fmla="*/ 104 h 455"/>
                <a:gd name="T38" fmla="*/ 31 w 351"/>
                <a:gd name="T39" fmla="*/ 104 h 455"/>
                <a:gd name="T40" fmla="*/ 29 w 351"/>
                <a:gd name="T41" fmla="*/ 104 h 455"/>
                <a:gd name="T42" fmla="*/ 0 w 351"/>
                <a:gd name="T43" fmla="*/ 104 h 455"/>
                <a:gd name="T44" fmla="*/ 351 w 351"/>
                <a:gd name="T45" fmla="*/ 455 h 455"/>
                <a:gd name="T46" fmla="*/ 351 w 351"/>
                <a:gd name="T47" fmla="*/ 419 h 455"/>
                <a:gd name="T48" fmla="*/ 344 w 351"/>
                <a:gd name="T49" fmla="*/ 407 h 455"/>
                <a:gd name="T50" fmla="*/ 332 w 351"/>
                <a:gd name="T51" fmla="*/ 408 h 455"/>
                <a:gd name="T52" fmla="*/ 294 w 351"/>
                <a:gd name="T53" fmla="*/ 421 h 455"/>
                <a:gd name="T54" fmla="*/ 247 w 351"/>
                <a:gd name="T55" fmla="*/ 368 h 455"/>
                <a:gd name="T56" fmla="*/ 294 w 351"/>
                <a:gd name="T57" fmla="*/ 31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455">
                  <a:moveTo>
                    <a:pt x="294" y="316"/>
                  </a:moveTo>
                  <a:cubicBezTo>
                    <a:pt x="306" y="316"/>
                    <a:pt x="329" y="327"/>
                    <a:pt x="332" y="328"/>
                  </a:cubicBezTo>
                  <a:cubicBezTo>
                    <a:pt x="336" y="331"/>
                    <a:pt x="341" y="331"/>
                    <a:pt x="344" y="329"/>
                  </a:cubicBezTo>
                  <a:cubicBezTo>
                    <a:pt x="349" y="326"/>
                    <a:pt x="351" y="320"/>
                    <a:pt x="351" y="317"/>
                  </a:cubicBezTo>
                  <a:cubicBezTo>
                    <a:pt x="351" y="281"/>
                    <a:pt x="351" y="281"/>
                    <a:pt x="351" y="281"/>
                  </a:cubicBezTo>
                  <a:cubicBezTo>
                    <a:pt x="256" y="276"/>
                    <a:pt x="179" y="199"/>
                    <a:pt x="174" y="104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23" y="102"/>
                    <a:pt x="113" y="96"/>
                    <a:pt x="107" y="87"/>
                  </a:cubicBezTo>
                  <a:cubicBezTo>
                    <a:pt x="106" y="86"/>
                    <a:pt x="106" y="85"/>
                    <a:pt x="105" y="83"/>
                  </a:cubicBezTo>
                  <a:cubicBezTo>
                    <a:pt x="102" y="74"/>
                    <a:pt x="102" y="64"/>
                    <a:pt x="107" y="54"/>
                  </a:cubicBezTo>
                  <a:cubicBezTo>
                    <a:pt x="112" y="45"/>
                    <a:pt x="118" y="31"/>
                    <a:pt x="118" y="26"/>
                  </a:cubicBezTo>
                  <a:cubicBezTo>
                    <a:pt x="118" y="12"/>
                    <a:pt x="103" y="0"/>
                    <a:pt x="86" y="0"/>
                  </a:cubicBezTo>
                  <a:cubicBezTo>
                    <a:pt x="68" y="0"/>
                    <a:pt x="54" y="12"/>
                    <a:pt x="54" y="26"/>
                  </a:cubicBezTo>
                  <a:cubicBezTo>
                    <a:pt x="54" y="31"/>
                    <a:pt x="59" y="45"/>
                    <a:pt x="64" y="54"/>
                  </a:cubicBezTo>
                  <a:cubicBezTo>
                    <a:pt x="69" y="64"/>
                    <a:pt x="70" y="74"/>
                    <a:pt x="66" y="83"/>
                  </a:cubicBezTo>
                  <a:cubicBezTo>
                    <a:pt x="66" y="85"/>
                    <a:pt x="65" y="86"/>
                    <a:pt x="64" y="87"/>
                  </a:cubicBezTo>
                  <a:cubicBezTo>
                    <a:pt x="59" y="96"/>
                    <a:pt x="49" y="102"/>
                    <a:pt x="37" y="104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5" y="295"/>
                    <a:pt x="160" y="450"/>
                    <a:pt x="351" y="455"/>
                  </a:cubicBezTo>
                  <a:cubicBezTo>
                    <a:pt x="351" y="419"/>
                    <a:pt x="351" y="419"/>
                    <a:pt x="351" y="419"/>
                  </a:cubicBezTo>
                  <a:cubicBezTo>
                    <a:pt x="350" y="415"/>
                    <a:pt x="349" y="410"/>
                    <a:pt x="344" y="407"/>
                  </a:cubicBezTo>
                  <a:cubicBezTo>
                    <a:pt x="341" y="405"/>
                    <a:pt x="336" y="406"/>
                    <a:pt x="332" y="408"/>
                  </a:cubicBezTo>
                  <a:cubicBezTo>
                    <a:pt x="329" y="409"/>
                    <a:pt x="306" y="421"/>
                    <a:pt x="294" y="421"/>
                  </a:cubicBezTo>
                  <a:cubicBezTo>
                    <a:pt x="268" y="421"/>
                    <a:pt x="247" y="397"/>
                    <a:pt x="247" y="368"/>
                  </a:cubicBezTo>
                  <a:cubicBezTo>
                    <a:pt x="247" y="339"/>
                    <a:pt x="268" y="316"/>
                    <a:pt x="294" y="316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76033" y="4686282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5804118" y="3851824"/>
            <a:ext cx="538194" cy="565445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7280" y="2248711"/>
            <a:ext cx="428835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通过计算每个地址的交易次数来体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现每个地址的活跃程度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通过对一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些大额交易进行分析，可以找到一些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比特币的去向和发现一些规律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7279" y="5053735"/>
            <a:ext cx="428835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未来正式的数字货币发行以后，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数字货币交易数据的分析的潜在应用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主要是保障新经济运行和金融安全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64511" y="2251391"/>
            <a:ext cx="410721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通过分析交易数据可以更好地认识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比特币的发展状况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53171" y="5053735"/>
            <a:ext cx="4288353" cy="15081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可以用来选择数字货币的分析指标，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与传统货币体系进行关联分析，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可以构建数字货币分布云图。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29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25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25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25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25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9" y="2950222"/>
            <a:ext cx="7087854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85508" y="3355908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研究方法和过程</a:t>
            </a:r>
          </a:p>
        </p:txBody>
      </p:sp>
    </p:spTree>
    <p:extLst>
      <p:ext uri="{BB962C8B-B14F-4D97-AF65-F5344CB8AC3E}">
        <p14:creationId xmlns:p14="http://schemas.microsoft.com/office/powerpoint/2010/main" val="15827131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72374" y="177772"/>
            <a:ext cx="14221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过程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121761" y="3614534"/>
            <a:ext cx="5745163" cy="850900"/>
            <a:chOff x="2822576" y="3382963"/>
            <a:chExt cx="5745163" cy="850900"/>
          </a:xfrm>
          <a:solidFill>
            <a:srgbClr val="2A3D52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2951164" y="3709988"/>
              <a:ext cx="5616575" cy="230187"/>
            </a:xfrm>
            <a:custGeom>
              <a:avLst/>
              <a:gdLst>
                <a:gd name="T0" fmla="*/ 171 w 174"/>
                <a:gd name="T1" fmla="*/ 7 h 7"/>
                <a:gd name="T2" fmla="*/ 3 w 174"/>
                <a:gd name="T3" fmla="*/ 7 h 7"/>
                <a:gd name="T4" fmla="*/ 0 w 174"/>
                <a:gd name="T5" fmla="*/ 3 h 7"/>
                <a:gd name="T6" fmla="*/ 3 w 174"/>
                <a:gd name="T7" fmla="*/ 0 h 7"/>
                <a:gd name="T8" fmla="*/ 171 w 174"/>
                <a:gd name="T9" fmla="*/ 0 h 7"/>
                <a:gd name="T10" fmla="*/ 174 w 174"/>
                <a:gd name="T11" fmla="*/ 3 h 7"/>
                <a:gd name="T12" fmla="*/ 171 w 1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7">
                  <a:moveTo>
                    <a:pt x="17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4" y="1"/>
                    <a:pt x="174" y="3"/>
                  </a:cubicBezTo>
                  <a:cubicBezTo>
                    <a:pt x="174" y="5"/>
                    <a:pt x="173" y="7"/>
                    <a:pt x="1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822576" y="3382963"/>
              <a:ext cx="515938" cy="850900"/>
            </a:xfrm>
            <a:custGeom>
              <a:avLst/>
              <a:gdLst>
                <a:gd name="T0" fmla="*/ 13 w 16"/>
                <a:gd name="T1" fmla="*/ 26 h 26"/>
                <a:gd name="T2" fmla="*/ 11 w 16"/>
                <a:gd name="T3" fmla="*/ 25 h 26"/>
                <a:gd name="T4" fmla="*/ 1 w 16"/>
                <a:gd name="T5" fmla="*/ 16 h 26"/>
                <a:gd name="T6" fmla="*/ 1 w 16"/>
                <a:gd name="T7" fmla="*/ 11 h 26"/>
                <a:gd name="T8" fmla="*/ 11 w 16"/>
                <a:gd name="T9" fmla="*/ 2 h 26"/>
                <a:gd name="T10" fmla="*/ 15 w 16"/>
                <a:gd name="T11" fmla="*/ 2 h 26"/>
                <a:gd name="T12" fmla="*/ 15 w 16"/>
                <a:gd name="T13" fmla="*/ 6 h 26"/>
                <a:gd name="T14" fmla="*/ 8 w 16"/>
                <a:gd name="T15" fmla="*/ 13 h 26"/>
                <a:gd name="T16" fmla="*/ 15 w 16"/>
                <a:gd name="T17" fmla="*/ 21 h 26"/>
                <a:gd name="T18" fmla="*/ 15 w 16"/>
                <a:gd name="T19" fmla="*/ 25 h 26"/>
                <a:gd name="T20" fmla="*/ 13 w 1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4" y="0"/>
                    <a:pt x="15" y="2"/>
                  </a:cubicBezTo>
                  <a:cubicBezTo>
                    <a:pt x="16" y="3"/>
                    <a:pt x="16" y="5"/>
                    <a:pt x="15" y="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4"/>
                    <a:pt x="15" y="25"/>
                  </a:cubicBezTo>
                  <a:cubicBezTo>
                    <a:pt x="14" y="26"/>
                    <a:pt x="14" y="26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15561" y="2895396"/>
            <a:ext cx="4681538" cy="1276350"/>
            <a:chOff x="4016376" y="2663825"/>
            <a:chExt cx="4681538" cy="1276350"/>
          </a:xfrm>
          <a:solidFill>
            <a:srgbClr val="2A3D5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178301" y="2728913"/>
              <a:ext cx="4519613" cy="1211262"/>
            </a:xfrm>
            <a:custGeom>
              <a:avLst/>
              <a:gdLst>
                <a:gd name="T0" fmla="*/ 137 w 140"/>
                <a:gd name="T1" fmla="*/ 37 h 37"/>
                <a:gd name="T2" fmla="*/ 29 w 140"/>
                <a:gd name="T3" fmla="*/ 37 h 37"/>
                <a:gd name="T4" fmla="*/ 13 w 140"/>
                <a:gd name="T5" fmla="*/ 27 h 37"/>
                <a:gd name="T6" fmla="*/ 1 w 140"/>
                <a:gd name="T7" fmla="*/ 5 h 37"/>
                <a:gd name="T8" fmla="*/ 2 w 140"/>
                <a:gd name="T9" fmla="*/ 0 h 37"/>
                <a:gd name="T10" fmla="*/ 7 w 140"/>
                <a:gd name="T11" fmla="*/ 2 h 37"/>
                <a:gd name="T12" fmla="*/ 19 w 140"/>
                <a:gd name="T13" fmla="*/ 24 h 37"/>
                <a:gd name="T14" fmla="*/ 29 w 140"/>
                <a:gd name="T15" fmla="*/ 30 h 37"/>
                <a:gd name="T16" fmla="*/ 137 w 140"/>
                <a:gd name="T17" fmla="*/ 30 h 37"/>
                <a:gd name="T18" fmla="*/ 140 w 140"/>
                <a:gd name="T19" fmla="*/ 33 h 37"/>
                <a:gd name="T20" fmla="*/ 137 w 140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37">
                  <a:moveTo>
                    <a:pt x="137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2" y="37"/>
                    <a:pt x="16" y="33"/>
                    <a:pt x="13" y="2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8"/>
                    <a:pt x="25" y="30"/>
                    <a:pt x="29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9" y="30"/>
                    <a:pt x="140" y="32"/>
                    <a:pt x="140" y="33"/>
                  </a:cubicBezTo>
                  <a:cubicBezTo>
                    <a:pt x="140" y="35"/>
                    <a:pt x="139" y="37"/>
                    <a:pt x="13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016376" y="2663825"/>
              <a:ext cx="839788" cy="654050"/>
            </a:xfrm>
            <a:custGeom>
              <a:avLst/>
              <a:gdLst>
                <a:gd name="T0" fmla="*/ 3 w 26"/>
                <a:gd name="T1" fmla="*/ 20 h 20"/>
                <a:gd name="T2" fmla="*/ 2 w 26"/>
                <a:gd name="T3" fmla="*/ 20 h 20"/>
                <a:gd name="T4" fmla="*/ 1 w 26"/>
                <a:gd name="T5" fmla="*/ 16 h 20"/>
                <a:gd name="T6" fmla="*/ 6 w 26"/>
                <a:gd name="T7" fmla="*/ 2 h 20"/>
                <a:gd name="T8" fmla="*/ 10 w 26"/>
                <a:gd name="T9" fmla="*/ 0 h 20"/>
                <a:gd name="T10" fmla="*/ 24 w 26"/>
                <a:gd name="T11" fmla="*/ 5 h 20"/>
                <a:gd name="T12" fmla="*/ 25 w 26"/>
                <a:gd name="T13" fmla="*/ 9 h 20"/>
                <a:gd name="T14" fmla="*/ 22 w 26"/>
                <a:gd name="T15" fmla="*/ 11 h 20"/>
                <a:gd name="T16" fmla="*/ 10 w 26"/>
                <a:gd name="T17" fmla="*/ 7 h 20"/>
                <a:gd name="T18" fmla="*/ 6 w 26"/>
                <a:gd name="T19" fmla="*/ 18 h 20"/>
                <a:gd name="T20" fmla="*/ 3 w 26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0">
                  <a:moveTo>
                    <a:pt x="3" y="20"/>
                  </a:moveTo>
                  <a:cubicBezTo>
                    <a:pt x="3" y="20"/>
                    <a:pt x="3" y="20"/>
                    <a:pt x="2" y="20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8"/>
                    <a:pt x="25" y="9"/>
                  </a:cubicBezTo>
                  <a:cubicBezTo>
                    <a:pt x="25" y="11"/>
                    <a:pt x="23" y="12"/>
                    <a:pt x="22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5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33211" y="2436609"/>
            <a:ext cx="3227388" cy="1735137"/>
            <a:chOff x="5534026" y="2205038"/>
            <a:chExt cx="3227388" cy="1735137"/>
          </a:xfrm>
          <a:solidFill>
            <a:srgbClr val="2A3D52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5695951" y="2271713"/>
              <a:ext cx="3065463" cy="1668462"/>
            </a:xfrm>
            <a:custGeom>
              <a:avLst/>
              <a:gdLst>
                <a:gd name="T0" fmla="*/ 92 w 95"/>
                <a:gd name="T1" fmla="*/ 51 h 51"/>
                <a:gd name="T2" fmla="*/ 36 w 95"/>
                <a:gd name="T3" fmla="*/ 51 h 51"/>
                <a:gd name="T4" fmla="*/ 20 w 95"/>
                <a:gd name="T5" fmla="*/ 41 h 51"/>
                <a:gd name="T6" fmla="*/ 1 w 95"/>
                <a:gd name="T7" fmla="*/ 6 h 51"/>
                <a:gd name="T8" fmla="*/ 2 w 95"/>
                <a:gd name="T9" fmla="*/ 1 h 51"/>
                <a:gd name="T10" fmla="*/ 7 w 95"/>
                <a:gd name="T11" fmla="*/ 3 h 51"/>
                <a:gd name="T12" fmla="*/ 26 w 95"/>
                <a:gd name="T13" fmla="*/ 38 h 51"/>
                <a:gd name="T14" fmla="*/ 36 w 95"/>
                <a:gd name="T15" fmla="*/ 44 h 51"/>
                <a:gd name="T16" fmla="*/ 92 w 95"/>
                <a:gd name="T17" fmla="*/ 44 h 51"/>
                <a:gd name="T18" fmla="*/ 95 w 95"/>
                <a:gd name="T19" fmla="*/ 47 h 51"/>
                <a:gd name="T20" fmla="*/ 92 w 9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51">
                  <a:moveTo>
                    <a:pt x="92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9" y="51"/>
                    <a:pt x="23" y="47"/>
                    <a:pt x="20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8" y="42"/>
                    <a:pt x="32" y="44"/>
                    <a:pt x="36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4" y="44"/>
                    <a:pt x="95" y="46"/>
                    <a:pt x="95" y="47"/>
                  </a:cubicBezTo>
                  <a:cubicBezTo>
                    <a:pt x="95" y="49"/>
                    <a:pt x="94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534026" y="2205038"/>
              <a:ext cx="806450" cy="687387"/>
            </a:xfrm>
            <a:custGeom>
              <a:avLst/>
              <a:gdLst>
                <a:gd name="T0" fmla="*/ 3 w 25"/>
                <a:gd name="T1" fmla="*/ 21 h 21"/>
                <a:gd name="T2" fmla="*/ 2 w 25"/>
                <a:gd name="T3" fmla="*/ 21 h 21"/>
                <a:gd name="T4" fmla="*/ 0 w 25"/>
                <a:gd name="T5" fmla="*/ 17 h 21"/>
                <a:gd name="T6" fmla="*/ 5 w 25"/>
                <a:gd name="T7" fmla="*/ 3 h 21"/>
                <a:gd name="T8" fmla="*/ 9 w 25"/>
                <a:gd name="T9" fmla="*/ 1 h 21"/>
                <a:gd name="T10" fmla="*/ 23 w 25"/>
                <a:gd name="T11" fmla="*/ 6 h 21"/>
                <a:gd name="T12" fmla="*/ 25 w 25"/>
                <a:gd name="T13" fmla="*/ 10 h 21"/>
                <a:gd name="T14" fmla="*/ 21 w 25"/>
                <a:gd name="T15" fmla="*/ 12 h 21"/>
                <a:gd name="T16" fmla="*/ 10 w 25"/>
                <a:gd name="T17" fmla="*/ 8 h 21"/>
                <a:gd name="T18" fmla="*/ 6 w 25"/>
                <a:gd name="T19" fmla="*/ 19 h 21"/>
                <a:gd name="T20" fmla="*/ 3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0" y="20"/>
                    <a:pt x="0" y="18"/>
                    <a:pt x="0" y="1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7" y="0"/>
                    <a:pt x="9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7"/>
                    <a:pt x="25" y="8"/>
                    <a:pt x="25" y="10"/>
                  </a:cubicBezTo>
                  <a:cubicBezTo>
                    <a:pt x="24" y="12"/>
                    <a:pt x="23" y="12"/>
                    <a:pt x="21" y="1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29924" y="3941559"/>
            <a:ext cx="4002087" cy="1865312"/>
            <a:chOff x="4630739" y="3709988"/>
            <a:chExt cx="4002087" cy="1865312"/>
          </a:xfrm>
          <a:solidFill>
            <a:srgbClr val="2A3D52"/>
          </a:solidFill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791076" y="3709988"/>
              <a:ext cx="3841750" cy="1766887"/>
            </a:xfrm>
            <a:custGeom>
              <a:avLst/>
              <a:gdLst>
                <a:gd name="T0" fmla="*/ 4 w 119"/>
                <a:gd name="T1" fmla="*/ 54 h 54"/>
                <a:gd name="T2" fmla="*/ 2 w 119"/>
                <a:gd name="T3" fmla="*/ 54 h 54"/>
                <a:gd name="T4" fmla="*/ 1 w 119"/>
                <a:gd name="T5" fmla="*/ 49 h 54"/>
                <a:gd name="T6" fmla="*/ 21 w 119"/>
                <a:gd name="T7" fmla="*/ 13 h 54"/>
                <a:gd name="T8" fmla="*/ 42 w 119"/>
                <a:gd name="T9" fmla="*/ 0 h 54"/>
                <a:gd name="T10" fmla="*/ 115 w 119"/>
                <a:gd name="T11" fmla="*/ 0 h 54"/>
                <a:gd name="T12" fmla="*/ 119 w 119"/>
                <a:gd name="T13" fmla="*/ 3 h 54"/>
                <a:gd name="T14" fmla="*/ 115 w 119"/>
                <a:gd name="T15" fmla="*/ 7 h 54"/>
                <a:gd name="T16" fmla="*/ 42 w 119"/>
                <a:gd name="T17" fmla="*/ 7 h 54"/>
                <a:gd name="T18" fmla="*/ 27 w 119"/>
                <a:gd name="T19" fmla="*/ 16 h 54"/>
                <a:gd name="T20" fmla="*/ 7 w 119"/>
                <a:gd name="T21" fmla="*/ 53 h 54"/>
                <a:gd name="T22" fmla="*/ 4 w 119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54">
                  <a:moveTo>
                    <a:pt x="4" y="54"/>
                  </a:moveTo>
                  <a:cubicBezTo>
                    <a:pt x="3" y="54"/>
                    <a:pt x="3" y="54"/>
                    <a:pt x="2" y="54"/>
                  </a:cubicBezTo>
                  <a:cubicBezTo>
                    <a:pt x="1" y="53"/>
                    <a:pt x="0" y="51"/>
                    <a:pt x="1" y="49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5" y="5"/>
                    <a:pt x="33" y="0"/>
                    <a:pt x="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9" y="2"/>
                    <a:pt x="119" y="3"/>
                  </a:cubicBezTo>
                  <a:cubicBezTo>
                    <a:pt x="119" y="5"/>
                    <a:pt x="117" y="7"/>
                    <a:pt x="11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5" y="7"/>
                    <a:pt x="30" y="10"/>
                    <a:pt x="27" y="16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5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30739" y="4887913"/>
              <a:ext cx="806450" cy="687387"/>
            </a:xfrm>
            <a:custGeom>
              <a:avLst/>
              <a:gdLst>
                <a:gd name="T0" fmla="*/ 7 w 25"/>
                <a:gd name="T1" fmla="*/ 21 h 21"/>
                <a:gd name="T2" fmla="*/ 4 w 25"/>
                <a:gd name="T3" fmla="*/ 19 h 21"/>
                <a:gd name="T4" fmla="*/ 1 w 25"/>
                <a:gd name="T5" fmla="*/ 4 h 21"/>
                <a:gd name="T6" fmla="*/ 3 w 25"/>
                <a:gd name="T7" fmla="*/ 0 h 21"/>
                <a:gd name="T8" fmla="*/ 7 w 25"/>
                <a:gd name="T9" fmla="*/ 2 h 21"/>
                <a:gd name="T10" fmla="*/ 9 w 25"/>
                <a:gd name="T11" fmla="*/ 15 h 21"/>
                <a:gd name="T12" fmla="*/ 21 w 25"/>
                <a:gd name="T13" fmla="*/ 12 h 21"/>
                <a:gd name="T14" fmla="*/ 25 w 25"/>
                <a:gd name="T15" fmla="*/ 15 h 21"/>
                <a:gd name="T16" fmla="*/ 23 w 25"/>
                <a:gd name="T17" fmla="*/ 18 h 21"/>
                <a:gd name="T18" fmla="*/ 7 w 25"/>
                <a:gd name="T19" fmla="*/ 21 h 21"/>
                <a:gd name="T20" fmla="*/ 7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7" y="21"/>
                  </a:moveTo>
                  <a:cubicBezTo>
                    <a:pt x="5" y="21"/>
                    <a:pt x="4" y="20"/>
                    <a:pt x="4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5" y="13"/>
                    <a:pt x="25" y="15"/>
                  </a:cubicBezTo>
                  <a:cubicBezTo>
                    <a:pt x="25" y="16"/>
                    <a:pt x="24" y="18"/>
                    <a:pt x="23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任意多边形 25"/>
          <p:cNvSpPr>
            <a:spLocks/>
          </p:cNvSpPr>
          <p:nvPr/>
        </p:nvSpPr>
        <p:spPr bwMode="auto">
          <a:xfrm>
            <a:off x="7465627" y="3941559"/>
            <a:ext cx="6117800" cy="1668462"/>
          </a:xfrm>
          <a:custGeom>
            <a:avLst/>
            <a:gdLst>
              <a:gd name="connsiteX0" fmla="*/ 1368617 w 6117800"/>
              <a:gd name="connsiteY0" fmla="*/ 0 h 1668462"/>
              <a:gd name="connsiteX1" fmla="*/ 1595944 w 6117800"/>
              <a:gd name="connsiteY1" fmla="*/ 0 h 1668462"/>
              <a:gd name="connsiteX2" fmla="*/ 1714242 w 6117800"/>
              <a:gd name="connsiteY2" fmla="*/ 0 h 1668462"/>
              <a:gd name="connsiteX3" fmla="*/ 1794894 w 6117800"/>
              <a:gd name="connsiteY3" fmla="*/ 0 h 1668462"/>
              <a:gd name="connsiteX4" fmla="*/ 2660058 w 6117800"/>
              <a:gd name="connsiteY4" fmla="*/ 0 h 1668462"/>
              <a:gd name="connsiteX5" fmla="*/ 6117800 w 6117800"/>
              <a:gd name="connsiteY5" fmla="*/ 0 h 1668462"/>
              <a:gd name="connsiteX6" fmla="*/ 6117800 w 6117800"/>
              <a:gd name="connsiteY6" fmla="*/ 229268 h 1668462"/>
              <a:gd name="connsiteX7" fmla="*/ 1714242 w 6117800"/>
              <a:gd name="connsiteY7" fmla="*/ 229268 h 1668462"/>
              <a:gd name="connsiteX8" fmla="*/ 1714242 w 6117800"/>
              <a:gd name="connsiteY8" fmla="*/ 229014 h 1668462"/>
              <a:gd name="connsiteX9" fmla="*/ 1683911 w 6117800"/>
              <a:gd name="connsiteY9" fmla="*/ 229014 h 1668462"/>
              <a:gd name="connsiteX10" fmla="*/ 1368617 w 6117800"/>
              <a:gd name="connsiteY10" fmla="*/ 229014 h 1668462"/>
              <a:gd name="connsiteX11" fmla="*/ 884326 w 6117800"/>
              <a:gd name="connsiteY11" fmla="*/ 523461 h 1668462"/>
              <a:gd name="connsiteX12" fmla="*/ 414861 w 6117800"/>
              <a:gd name="connsiteY12" fmla="*/ 1415440 h 1668462"/>
              <a:gd name="connsiteX13" fmla="*/ 495482 w 6117800"/>
              <a:gd name="connsiteY13" fmla="*/ 1401850 h 1668462"/>
              <a:gd name="connsiteX14" fmla="*/ 659110 w 6117800"/>
              <a:gd name="connsiteY14" fmla="*/ 1374270 h 1668462"/>
              <a:gd name="connsiteX15" fmla="*/ 788396 w 6117800"/>
              <a:gd name="connsiteY15" fmla="*/ 1439646 h 1668462"/>
              <a:gd name="connsiteX16" fmla="*/ 723753 w 6117800"/>
              <a:gd name="connsiteY16" fmla="*/ 1570398 h 1668462"/>
              <a:gd name="connsiteX17" fmla="*/ 206609 w 6117800"/>
              <a:gd name="connsiteY17" fmla="*/ 1668462 h 1668462"/>
              <a:gd name="connsiteX18" fmla="*/ 109644 w 6117800"/>
              <a:gd name="connsiteY18" fmla="*/ 1570398 h 1668462"/>
              <a:gd name="connsiteX19" fmla="*/ 12679 w 6117800"/>
              <a:gd name="connsiteY19" fmla="*/ 1080077 h 1668462"/>
              <a:gd name="connsiteX20" fmla="*/ 77322 w 6117800"/>
              <a:gd name="connsiteY20" fmla="*/ 982013 h 1668462"/>
              <a:gd name="connsiteX21" fmla="*/ 206609 w 6117800"/>
              <a:gd name="connsiteY21" fmla="*/ 1047389 h 1668462"/>
              <a:gd name="connsiteX22" fmla="*/ 236579 w 6117800"/>
              <a:gd name="connsiteY22" fmla="*/ 1229248 h 1668462"/>
              <a:gd name="connsiteX23" fmla="*/ 243948 w 6117800"/>
              <a:gd name="connsiteY23" fmla="*/ 1273964 h 1668462"/>
              <a:gd name="connsiteX24" fmla="*/ 264964 w 6117800"/>
              <a:gd name="connsiteY24" fmla="*/ 1234034 h 1668462"/>
              <a:gd name="connsiteX25" fmla="*/ 690610 w 6117800"/>
              <a:gd name="connsiteY25" fmla="*/ 425312 h 1668462"/>
              <a:gd name="connsiteX26" fmla="*/ 1368617 w 6117800"/>
              <a:gd name="connsiteY26" fmla="*/ 0 h 16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17800" h="1668462">
                <a:moveTo>
                  <a:pt x="1368617" y="0"/>
                </a:moveTo>
                <a:cubicBezTo>
                  <a:pt x="1449332" y="0"/>
                  <a:pt x="1525003" y="0"/>
                  <a:pt x="1595944" y="0"/>
                </a:cubicBezTo>
                <a:lnTo>
                  <a:pt x="1714242" y="0"/>
                </a:lnTo>
                <a:lnTo>
                  <a:pt x="1794894" y="0"/>
                </a:lnTo>
                <a:cubicBezTo>
                  <a:pt x="2660058" y="0"/>
                  <a:pt x="2660058" y="0"/>
                  <a:pt x="2660058" y="0"/>
                </a:cubicBezTo>
                <a:lnTo>
                  <a:pt x="6117800" y="0"/>
                </a:lnTo>
                <a:lnTo>
                  <a:pt x="6117800" y="229268"/>
                </a:lnTo>
                <a:lnTo>
                  <a:pt x="1714242" y="229268"/>
                </a:lnTo>
                <a:lnTo>
                  <a:pt x="1714242" y="229014"/>
                </a:lnTo>
                <a:lnTo>
                  <a:pt x="1683911" y="229014"/>
                </a:lnTo>
                <a:cubicBezTo>
                  <a:pt x="1368617" y="229014"/>
                  <a:pt x="1368617" y="229014"/>
                  <a:pt x="1368617" y="229014"/>
                </a:cubicBezTo>
                <a:cubicBezTo>
                  <a:pt x="1174900" y="229014"/>
                  <a:pt x="981184" y="327163"/>
                  <a:pt x="884326" y="523461"/>
                </a:cubicBezTo>
                <a:lnTo>
                  <a:pt x="414861" y="1415440"/>
                </a:lnTo>
                <a:lnTo>
                  <a:pt x="495482" y="1401850"/>
                </a:lnTo>
                <a:cubicBezTo>
                  <a:pt x="659110" y="1374270"/>
                  <a:pt x="659110" y="1374270"/>
                  <a:pt x="659110" y="1374270"/>
                </a:cubicBezTo>
                <a:cubicBezTo>
                  <a:pt x="723753" y="1341582"/>
                  <a:pt x="788396" y="1374270"/>
                  <a:pt x="788396" y="1439646"/>
                </a:cubicBezTo>
                <a:cubicBezTo>
                  <a:pt x="788396" y="1505022"/>
                  <a:pt x="756075" y="1537710"/>
                  <a:pt x="723753" y="1570398"/>
                </a:cubicBezTo>
                <a:cubicBezTo>
                  <a:pt x="206609" y="1668462"/>
                  <a:pt x="206609" y="1668462"/>
                  <a:pt x="206609" y="1668462"/>
                </a:cubicBezTo>
                <a:cubicBezTo>
                  <a:pt x="141965" y="1668462"/>
                  <a:pt x="109644" y="1635774"/>
                  <a:pt x="109644" y="1570398"/>
                </a:cubicBezTo>
                <a:cubicBezTo>
                  <a:pt x="12679" y="1080077"/>
                  <a:pt x="12679" y="1080077"/>
                  <a:pt x="12679" y="1080077"/>
                </a:cubicBezTo>
                <a:cubicBezTo>
                  <a:pt x="-19642" y="1047389"/>
                  <a:pt x="12679" y="982013"/>
                  <a:pt x="77322" y="982013"/>
                </a:cubicBezTo>
                <a:cubicBezTo>
                  <a:pt x="141965" y="949325"/>
                  <a:pt x="174287" y="982013"/>
                  <a:pt x="206609" y="1047389"/>
                </a:cubicBezTo>
                <a:cubicBezTo>
                  <a:pt x="218729" y="1120937"/>
                  <a:pt x="228577" y="1180695"/>
                  <a:pt x="236579" y="1229248"/>
                </a:cubicBezTo>
                <a:lnTo>
                  <a:pt x="243948" y="1273964"/>
                </a:lnTo>
                <a:lnTo>
                  <a:pt x="264964" y="1234034"/>
                </a:lnTo>
                <a:cubicBezTo>
                  <a:pt x="690610" y="425312"/>
                  <a:pt x="690610" y="425312"/>
                  <a:pt x="690610" y="425312"/>
                </a:cubicBezTo>
                <a:cubicBezTo>
                  <a:pt x="819754" y="163582"/>
                  <a:pt x="1078042" y="0"/>
                  <a:pt x="1368617" y="0"/>
                </a:cubicBezTo>
                <a:close/>
              </a:path>
            </a:pathLst>
          </a:custGeom>
          <a:solidFill>
            <a:srgbClr val="2A3D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8284136" y="5761894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从网站</a:t>
            </a:r>
            <a:r>
              <a:rPr lang="en-US" altLang="zh-CN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上爬取了</a:t>
            </a:r>
            <a:r>
              <a:rPr lang="en-US" altLang="zh-CN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多万比特币交易数据网页</a:t>
            </a:r>
          </a:p>
        </p:txBody>
      </p:sp>
      <p:sp>
        <p:nvSpPr>
          <p:cNvPr id="28" name="矩形 27"/>
          <p:cNvSpPr/>
          <p:nvPr/>
        </p:nvSpPr>
        <p:spPr>
          <a:xfrm>
            <a:off x="8400248" y="5093579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爬取网页</a:t>
            </a: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7847761" y="2724246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提取出爬取的网页中的比特币交易数据</a:t>
            </a:r>
          </a:p>
        </p:txBody>
      </p:sp>
      <p:sp>
        <p:nvSpPr>
          <p:cNvPr id="30" name="矩形 29"/>
          <p:cNvSpPr/>
          <p:nvPr/>
        </p:nvSpPr>
        <p:spPr>
          <a:xfrm>
            <a:off x="7963873" y="2055931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提取数据</a:t>
            </a: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3406799" y="6123461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对数据进行初步分析并得到一些分析结果</a:t>
            </a:r>
          </a:p>
        </p:txBody>
      </p:sp>
      <p:sp>
        <p:nvSpPr>
          <p:cNvPr id="32" name="矩形 31"/>
          <p:cNvSpPr/>
          <p:nvPr/>
        </p:nvSpPr>
        <p:spPr>
          <a:xfrm>
            <a:off x="3522911" y="5455146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分析数据</a:t>
            </a: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3224656" y="2179109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进行了地址数量、地址交易次数等的计数</a:t>
            </a:r>
          </a:p>
        </p:txBody>
      </p:sp>
      <p:sp>
        <p:nvSpPr>
          <p:cNvPr id="35" name="矩形 34"/>
          <p:cNvSpPr/>
          <p:nvPr/>
        </p:nvSpPr>
        <p:spPr>
          <a:xfrm>
            <a:off x="3340768" y="1510794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定量分析</a:t>
            </a:r>
          </a:p>
        </p:txBody>
      </p:sp>
      <p:sp>
        <p:nvSpPr>
          <p:cNvPr id="36" name="矩形 6"/>
          <p:cNvSpPr>
            <a:spLocks noChangeArrowheads="1"/>
          </p:cNvSpPr>
          <p:nvPr/>
        </p:nvSpPr>
        <p:spPr bwMode="auto">
          <a:xfrm>
            <a:off x="697261" y="4190744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对一些分析结果绘图以及绘制大型交易的网络图</a:t>
            </a:r>
          </a:p>
        </p:txBody>
      </p:sp>
      <p:sp>
        <p:nvSpPr>
          <p:cNvPr id="37" name="矩形 36"/>
          <p:cNvSpPr/>
          <p:nvPr/>
        </p:nvSpPr>
        <p:spPr>
          <a:xfrm>
            <a:off x="813373" y="3522429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绘制图画</a:t>
            </a:r>
          </a:p>
        </p:txBody>
      </p:sp>
    </p:spTree>
    <p:extLst>
      <p:ext uri="{BB962C8B-B14F-4D97-AF65-F5344CB8AC3E}">
        <p14:creationId xmlns:p14="http://schemas.microsoft.com/office/powerpoint/2010/main" val="14801699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5" grpId="0" animBg="1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36327" y="150668"/>
            <a:ext cx="142218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方法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3666527" y="3061306"/>
            <a:ext cx="2076450" cy="2599149"/>
          </a:xfrm>
          <a:custGeom>
            <a:avLst/>
            <a:gdLst>
              <a:gd name="connsiteX0" fmla="*/ 2066925 w 2076450"/>
              <a:gd name="connsiteY0" fmla="*/ 2505075 h 2505075"/>
              <a:gd name="connsiteX1" fmla="*/ 1724025 w 2076450"/>
              <a:gd name="connsiteY1" fmla="*/ 2505075 h 2505075"/>
              <a:gd name="connsiteX2" fmla="*/ 1724025 w 2076450"/>
              <a:gd name="connsiteY2" fmla="*/ 1476375 h 2505075"/>
              <a:gd name="connsiteX3" fmla="*/ 1266825 w 2076450"/>
              <a:gd name="connsiteY3" fmla="*/ 1476375 h 2505075"/>
              <a:gd name="connsiteX4" fmla="*/ 400050 w 2076450"/>
              <a:gd name="connsiteY4" fmla="*/ 571500 h 2505075"/>
              <a:gd name="connsiteX5" fmla="*/ 0 w 2076450"/>
              <a:gd name="connsiteY5" fmla="*/ 571500 h 2505075"/>
              <a:gd name="connsiteX6" fmla="*/ 571500 w 2076450"/>
              <a:gd name="connsiteY6" fmla="*/ 0 h 2505075"/>
              <a:gd name="connsiteX7" fmla="*/ 1114425 w 2076450"/>
              <a:gd name="connsiteY7" fmla="*/ 542925 h 2505075"/>
              <a:gd name="connsiteX8" fmla="*/ 752475 w 2076450"/>
              <a:gd name="connsiteY8" fmla="*/ 542925 h 2505075"/>
              <a:gd name="connsiteX9" fmla="*/ 1638300 w 2076450"/>
              <a:gd name="connsiteY9" fmla="*/ 1104900 h 2505075"/>
              <a:gd name="connsiteX10" fmla="*/ 2076450 w 2076450"/>
              <a:gd name="connsiteY10" fmla="*/ 1428750 h 2505075"/>
              <a:gd name="connsiteX11" fmla="*/ 2066925 w 2076450"/>
              <a:gd name="connsiteY11" fmla="*/ 2505075 h 2505075"/>
              <a:gd name="connsiteX0" fmla="*/ 2066925 w 2076450"/>
              <a:gd name="connsiteY0" fmla="*/ 2505075 h 2547408"/>
              <a:gd name="connsiteX1" fmla="*/ 1724025 w 2076450"/>
              <a:gd name="connsiteY1" fmla="*/ 2505075 h 2547408"/>
              <a:gd name="connsiteX2" fmla="*/ 1724025 w 2076450"/>
              <a:gd name="connsiteY2" fmla="*/ 1476375 h 2547408"/>
              <a:gd name="connsiteX3" fmla="*/ 1266825 w 2076450"/>
              <a:gd name="connsiteY3" fmla="*/ 1476375 h 2547408"/>
              <a:gd name="connsiteX4" fmla="*/ 400050 w 2076450"/>
              <a:gd name="connsiteY4" fmla="*/ 571500 h 2547408"/>
              <a:gd name="connsiteX5" fmla="*/ 0 w 2076450"/>
              <a:gd name="connsiteY5" fmla="*/ 571500 h 2547408"/>
              <a:gd name="connsiteX6" fmla="*/ 571500 w 2076450"/>
              <a:gd name="connsiteY6" fmla="*/ 0 h 2547408"/>
              <a:gd name="connsiteX7" fmla="*/ 1114425 w 2076450"/>
              <a:gd name="connsiteY7" fmla="*/ 542925 h 2547408"/>
              <a:gd name="connsiteX8" fmla="*/ 752475 w 2076450"/>
              <a:gd name="connsiteY8" fmla="*/ 542925 h 2547408"/>
              <a:gd name="connsiteX9" fmla="*/ 1638300 w 2076450"/>
              <a:gd name="connsiteY9" fmla="*/ 1104900 h 2547408"/>
              <a:gd name="connsiteX10" fmla="*/ 2076450 w 2076450"/>
              <a:gd name="connsiteY10" fmla="*/ 1428750 h 2547408"/>
              <a:gd name="connsiteX11" fmla="*/ 2066925 w 2076450"/>
              <a:gd name="connsiteY11" fmla="*/ 2505075 h 2547408"/>
              <a:gd name="connsiteX0" fmla="*/ 2066925 w 2076450"/>
              <a:gd name="connsiteY0" fmla="*/ 2505075 h 2583817"/>
              <a:gd name="connsiteX1" fmla="*/ 1724025 w 2076450"/>
              <a:gd name="connsiteY1" fmla="*/ 2505075 h 2583817"/>
              <a:gd name="connsiteX2" fmla="*/ 1724025 w 2076450"/>
              <a:gd name="connsiteY2" fmla="*/ 1476375 h 2583817"/>
              <a:gd name="connsiteX3" fmla="*/ 1266825 w 2076450"/>
              <a:gd name="connsiteY3" fmla="*/ 1476375 h 2583817"/>
              <a:gd name="connsiteX4" fmla="*/ 400050 w 2076450"/>
              <a:gd name="connsiteY4" fmla="*/ 571500 h 2583817"/>
              <a:gd name="connsiteX5" fmla="*/ 0 w 2076450"/>
              <a:gd name="connsiteY5" fmla="*/ 571500 h 2583817"/>
              <a:gd name="connsiteX6" fmla="*/ 571500 w 2076450"/>
              <a:gd name="connsiteY6" fmla="*/ 0 h 2583817"/>
              <a:gd name="connsiteX7" fmla="*/ 1114425 w 2076450"/>
              <a:gd name="connsiteY7" fmla="*/ 542925 h 2583817"/>
              <a:gd name="connsiteX8" fmla="*/ 752475 w 2076450"/>
              <a:gd name="connsiteY8" fmla="*/ 542925 h 2583817"/>
              <a:gd name="connsiteX9" fmla="*/ 1638300 w 2076450"/>
              <a:gd name="connsiteY9" fmla="*/ 1104900 h 2583817"/>
              <a:gd name="connsiteX10" fmla="*/ 2076450 w 2076450"/>
              <a:gd name="connsiteY10" fmla="*/ 1428750 h 2583817"/>
              <a:gd name="connsiteX11" fmla="*/ 2066925 w 2076450"/>
              <a:gd name="connsiteY11" fmla="*/ 2505075 h 2583817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  <a:gd name="connsiteX0" fmla="*/ 2066925 w 2076450"/>
              <a:gd name="connsiteY0" fmla="*/ 2505075 h 2599149"/>
              <a:gd name="connsiteX1" fmla="*/ 1724025 w 2076450"/>
              <a:gd name="connsiteY1" fmla="*/ 2505075 h 2599149"/>
              <a:gd name="connsiteX2" fmla="*/ 1724025 w 2076450"/>
              <a:gd name="connsiteY2" fmla="*/ 1476375 h 2599149"/>
              <a:gd name="connsiteX3" fmla="*/ 1266825 w 2076450"/>
              <a:gd name="connsiteY3" fmla="*/ 1476375 h 2599149"/>
              <a:gd name="connsiteX4" fmla="*/ 400050 w 2076450"/>
              <a:gd name="connsiteY4" fmla="*/ 571500 h 2599149"/>
              <a:gd name="connsiteX5" fmla="*/ 0 w 2076450"/>
              <a:gd name="connsiteY5" fmla="*/ 571500 h 2599149"/>
              <a:gd name="connsiteX6" fmla="*/ 571500 w 2076450"/>
              <a:gd name="connsiteY6" fmla="*/ 0 h 2599149"/>
              <a:gd name="connsiteX7" fmla="*/ 1114425 w 2076450"/>
              <a:gd name="connsiteY7" fmla="*/ 542925 h 2599149"/>
              <a:gd name="connsiteX8" fmla="*/ 752475 w 2076450"/>
              <a:gd name="connsiteY8" fmla="*/ 542925 h 2599149"/>
              <a:gd name="connsiteX9" fmla="*/ 1638300 w 2076450"/>
              <a:gd name="connsiteY9" fmla="*/ 1104900 h 2599149"/>
              <a:gd name="connsiteX10" fmla="*/ 2076450 w 2076450"/>
              <a:gd name="connsiteY10" fmla="*/ 1428750 h 2599149"/>
              <a:gd name="connsiteX11" fmla="*/ 2066925 w 2076450"/>
              <a:gd name="connsiteY11" fmla="*/ 2505075 h 259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76450" h="2599149">
                <a:moveTo>
                  <a:pt x="2066925" y="2505075"/>
                </a:moveTo>
                <a:cubicBezTo>
                  <a:pt x="2047875" y="2600325"/>
                  <a:pt x="1809750" y="2657475"/>
                  <a:pt x="1724025" y="2505075"/>
                </a:cubicBezTo>
                <a:lnTo>
                  <a:pt x="1724025" y="1476375"/>
                </a:lnTo>
                <a:lnTo>
                  <a:pt x="1266825" y="1476375"/>
                </a:lnTo>
                <a:cubicBezTo>
                  <a:pt x="873125" y="1489075"/>
                  <a:pt x="365125" y="1006475"/>
                  <a:pt x="400050" y="571500"/>
                </a:cubicBezTo>
                <a:lnTo>
                  <a:pt x="0" y="571500"/>
                </a:lnTo>
                <a:lnTo>
                  <a:pt x="571500" y="0"/>
                </a:lnTo>
                <a:lnTo>
                  <a:pt x="1114425" y="542925"/>
                </a:lnTo>
                <a:lnTo>
                  <a:pt x="752475" y="542925"/>
                </a:lnTo>
                <a:cubicBezTo>
                  <a:pt x="942975" y="1158875"/>
                  <a:pt x="1333500" y="1098550"/>
                  <a:pt x="1638300" y="1104900"/>
                </a:cubicBezTo>
                <a:cubicBezTo>
                  <a:pt x="1879600" y="1117600"/>
                  <a:pt x="2073275" y="1244600"/>
                  <a:pt x="2076450" y="1428750"/>
                </a:cubicBezTo>
                <a:lnTo>
                  <a:pt x="2066925" y="2505075"/>
                </a:ln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4367455" y="2013556"/>
            <a:ext cx="1724025" cy="3648089"/>
          </a:xfrm>
          <a:custGeom>
            <a:avLst/>
            <a:gdLst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" fmla="*/ 1362075 w 1724025"/>
              <a:gd name="connsiteY0" fmla="*/ 3552825 h 3610028"/>
              <a:gd name="connsiteX1" fmla="*/ 1362075 w 1724025"/>
              <a:gd name="connsiteY1" fmla="*/ 1847850 h 3610028"/>
              <a:gd name="connsiteX2" fmla="*/ 1238250 w 1724025"/>
              <a:gd name="connsiteY2" fmla="*/ 1533525 h 3610028"/>
              <a:gd name="connsiteX3" fmla="*/ 266700 w 1724025"/>
              <a:gd name="connsiteY3" fmla="*/ 561975 h 3610028"/>
              <a:gd name="connsiteX4" fmla="*/ 0 w 1724025"/>
              <a:gd name="connsiteY4" fmla="*/ 828675 h 3610028"/>
              <a:gd name="connsiteX5" fmla="*/ 0 w 1724025"/>
              <a:gd name="connsiteY5" fmla="*/ 0 h 3610028"/>
              <a:gd name="connsiteX6" fmla="*/ 809625 w 1724025"/>
              <a:gd name="connsiteY6" fmla="*/ 0 h 3610028"/>
              <a:gd name="connsiteX7" fmla="*/ 533400 w 1724025"/>
              <a:gd name="connsiteY7" fmla="*/ 276225 h 3610028"/>
              <a:gd name="connsiteX8" fmla="*/ 1381125 w 1724025"/>
              <a:gd name="connsiteY8" fmla="*/ 1123950 h 3610028"/>
              <a:gd name="connsiteX9" fmla="*/ 1724025 w 1724025"/>
              <a:gd name="connsiteY9" fmla="*/ 1676400 h 3610028"/>
              <a:gd name="connsiteX10" fmla="*/ 1724025 w 1724025"/>
              <a:gd name="connsiteY10" fmla="*/ 3543300 h 3610028"/>
              <a:gd name="connsiteX11" fmla="*/ 1362075 w 1724025"/>
              <a:gd name="connsiteY11" fmla="*/ 3552825 h 3610028"/>
              <a:gd name="connsiteX0" fmla="*/ 1362075 w 1724025"/>
              <a:gd name="connsiteY0" fmla="*/ 3552825 h 3648089"/>
              <a:gd name="connsiteX1" fmla="*/ 1362075 w 1724025"/>
              <a:gd name="connsiteY1" fmla="*/ 1847850 h 3648089"/>
              <a:gd name="connsiteX2" fmla="*/ 1238250 w 1724025"/>
              <a:gd name="connsiteY2" fmla="*/ 1533525 h 3648089"/>
              <a:gd name="connsiteX3" fmla="*/ 266700 w 1724025"/>
              <a:gd name="connsiteY3" fmla="*/ 561975 h 3648089"/>
              <a:gd name="connsiteX4" fmla="*/ 0 w 1724025"/>
              <a:gd name="connsiteY4" fmla="*/ 828675 h 3648089"/>
              <a:gd name="connsiteX5" fmla="*/ 0 w 1724025"/>
              <a:gd name="connsiteY5" fmla="*/ 0 h 3648089"/>
              <a:gd name="connsiteX6" fmla="*/ 809625 w 1724025"/>
              <a:gd name="connsiteY6" fmla="*/ 0 h 3648089"/>
              <a:gd name="connsiteX7" fmla="*/ 533400 w 1724025"/>
              <a:gd name="connsiteY7" fmla="*/ 276225 h 3648089"/>
              <a:gd name="connsiteX8" fmla="*/ 1381125 w 1724025"/>
              <a:gd name="connsiteY8" fmla="*/ 1123950 h 3648089"/>
              <a:gd name="connsiteX9" fmla="*/ 1724025 w 1724025"/>
              <a:gd name="connsiteY9" fmla="*/ 1676400 h 3648089"/>
              <a:gd name="connsiteX10" fmla="*/ 1724025 w 1724025"/>
              <a:gd name="connsiteY10" fmla="*/ 3543300 h 3648089"/>
              <a:gd name="connsiteX11" fmla="*/ 1362075 w 1724025"/>
              <a:gd name="connsiteY11" fmla="*/ 3552825 h 364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4025" h="3648089">
                <a:moveTo>
                  <a:pt x="1362075" y="3552825"/>
                </a:moveTo>
                <a:lnTo>
                  <a:pt x="1362075" y="1847850"/>
                </a:lnTo>
                <a:cubicBezTo>
                  <a:pt x="1358900" y="1743075"/>
                  <a:pt x="1327150" y="1628775"/>
                  <a:pt x="1238250" y="1533525"/>
                </a:cubicBezTo>
                <a:lnTo>
                  <a:pt x="266700" y="561975"/>
                </a:lnTo>
                <a:lnTo>
                  <a:pt x="0" y="828675"/>
                </a:lnTo>
                <a:lnTo>
                  <a:pt x="0" y="0"/>
                </a:lnTo>
                <a:lnTo>
                  <a:pt x="809625" y="0"/>
                </a:lnTo>
                <a:lnTo>
                  <a:pt x="533400" y="276225"/>
                </a:lnTo>
                <a:lnTo>
                  <a:pt x="1381125" y="1123950"/>
                </a:lnTo>
                <a:cubicBezTo>
                  <a:pt x="1524000" y="1289050"/>
                  <a:pt x="1724025" y="1530350"/>
                  <a:pt x="1724025" y="1676400"/>
                </a:cubicBezTo>
                <a:lnTo>
                  <a:pt x="1724025" y="3543300"/>
                </a:lnTo>
                <a:cubicBezTo>
                  <a:pt x="1717675" y="3689350"/>
                  <a:pt x="1368425" y="3673475"/>
                  <a:pt x="1362075" y="3552825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731022" y="1718281"/>
            <a:ext cx="1114425" cy="3934177"/>
          </a:xfrm>
          <a:custGeom>
            <a:avLst/>
            <a:gdLst>
              <a:gd name="connsiteX0" fmla="*/ 742950 w 1114425"/>
              <a:gd name="connsiteY0" fmla="*/ 3838575 h 3838575"/>
              <a:gd name="connsiteX1" fmla="*/ 742950 w 1114425"/>
              <a:gd name="connsiteY1" fmla="*/ 552450 h 3838575"/>
              <a:gd name="connsiteX2" fmla="*/ 1114425 w 1114425"/>
              <a:gd name="connsiteY2" fmla="*/ 552450 h 3838575"/>
              <a:gd name="connsiteX3" fmla="*/ 561975 w 1114425"/>
              <a:gd name="connsiteY3" fmla="*/ 0 h 3838575"/>
              <a:gd name="connsiteX4" fmla="*/ 0 w 1114425"/>
              <a:gd name="connsiteY4" fmla="*/ 561975 h 3838575"/>
              <a:gd name="connsiteX5" fmla="*/ 361950 w 1114425"/>
              <a:gd name="connsiteY5" fmla="*/ 561975 h 3838575"/>
              <a:gd name="connsiteX6" fmla="*/ 361950 w 1114425"/>
              <a:gd name="connsiteY6" fmla="*/ 3829050 h 3838575"/>
              <a:gd name="connsiteX7" fmla="*/ 742950 w 1114425"/>
              <a:gd name="connsiteY7" fmla="*/ 3838575 h 3838575"/>
              <a:gd name="connsiteX0" fmla="*/ 742950 w 1114425"/>
              <a:gd name="connsiteY0" fmla="*/ 3838575 h 3898952"/>
              <a:gd name="connsiteX1" fmla="*/ 742950 w 1114425"/>
              <a:gd name="connsiteY1" fmla="*/ 552450 h 3898952"/>
              <a:gd name="connsiteX2" fmla="*/ 1114425 w 1114425"/>
              <a:gd name="connsiteY2" fmla="*/ 552450 h 3898952"/>
              <a:gd name="connsiteX3" fmla="*/ 561975 w 1114425"/>
              <a:gd name="connsiteY3" fmla="*/ 0 h 3898952"/>
              <a:gd name="connsiteX4" fmla="*/ 0 w 1114425"/>
              <a:gd name="connsiteY4" fmla="*/ 561975 h 3898952"/>
              <a:gd name="connsiteX5" fmla="*/ 361950 w 1114425"/>
              <a:gd name="connsiteY5" fmla="*/ 561975 h 3898952"/>
              <a:gd name="connsiteX6" fmla="*/ 361950 w 1114425"/>
              <a:gd name="connsiteY6" fmla="*/ 3829050 h 3898952"/>
              <a:gd name="connsiteX7" fmla="*/ 742950 w 1114425"/>
              <a:gd name="connsiteY7" fmla="*/ 3838575 h 3898952"/>
              <a:gd name="connsiteX0" fmla="*/ 742950 w 1114425"/>
              <a:gd name="connsiteY0" fmla="*/ 3838575 h 3934177"/>
              <a:gd name="connsiteX1" fmla="*/ 742950 w 1114425"/>
              <a:gd name="connsiteY1" fmla="*/ 552450 h 3934177"/>
              <a:gd name="connsiteX2" fmla="*/ 1114425 w 1114425"/>
              <a:gd name="connsiteY2" fmla="*/ 552450 h 3934177"/>
              <a:gd name="connsiteX3" fmla="*/ 561975 w 1114425"/>
              <a:gd name="connsiteY3" fmla="*/ 0 h 3934177"/>
              <a:gd name="connsiteX4" fmla="*/ 0 w 1114425"/>
              <a:gd name="connsiteY4" fmla="*/ 561975 h 3934177"/>
              <a:gd name="connsiteX5" fmla="*/ 361950 w 1114425"/>
              <a:gd name="connsiteY5" fmla="*/ 561975 h 3934177"/>
              <a:gd name="connsiteX6" fmla="*/ 361950 w 1114425"/>
              <a:gd name="connsiteY6" fmla="*/ 3829050 h 3934177"/>
              <a:gd name="connsiteX7" fmla="*/ 742950 w 1114425"/>
              <a:gd name="connsiteY7" fmla="*/ 3838575 h 393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425" h="3934177">
                <a:moveTo>
                  <a:pt x="742950" y="3838575"/>
                </a:moveTo>
                <a:lnTo>
                  <a:pt x="742950" y="552450"/>
                </a:lnTo>
                <a:lnTo>
                  <a:pt x="1114425" y="552450"/>
                </a:lnTo>
                <a:lnTo>
                  <a:pt x="561975" y="0"/>
                </a:lnTo>
                <a:lnTo>
                  <a:pt x="0" y="561975"/>
                </a:lnTo>
                <a:lnTo>
                  <a:pt x="361950" y="561975"/>
                </a:lnTo>
                <a:lnTo>
                  <a:pt x="361950" y="3829050"/>
                </a:lnTo>
                <a:cubicBezTo>
                  <a:pt x="346075" y="3956050"/>
                  <a:pt x="739775" y="3978275"/>
                  <a:pt x="742950" y="3838575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468924" y="3638772"/>
            <a:ext cx="1931402" cy="2002048"/>
          </a:xfrm>
          <a:custGeom>
            <a:avLst/>
            <a:gdLst>
              <a:gd name="connsiteX0" fmla="*/ 351692 w 1914211"/>
              <a:gd name="connsiteY0" fmla="*/ 1934308 h 1939332"/>
              <a:gd name="connsiteX1" fmla="*/ 351692 w 1914211"/>
              <a:gd name="connsiteY1" fmla="*/ 854110 h 1939332"/>
              <a:gd name="connsiteX2" fmla="*/ 467248 w 1914211"/>
              <a:gd name="connsiteY2" fmla="*/ 758651 h 1939332"/>
              <a:gd name="connsiteX3" fmla="*/ 1351503 w 1914211"/>
              <a:gd name="connsiteY3" fmla="*/ 758651 h 1939332"/>
              <a:gd name="connsiteX4" fmla="*/ 1351503 w 1914211"/>
              <a:gd name="connsiteY4" fmla="*/ 1130440 h 1939332"/>
              <a:gd name="connsiteX5" fmla="*/ 1914211 w 1914211"/>
              <a:gd name="connsiteY5" fmla="*/ 557684 h 1939332"/>
              <a:gd name="connsiteX6" fmla="*/ 1356527 w 1914211"/>
              <a:gd name="connsiteY6" fmla="*/ 0 h 1939332"/>
              <a:gd name="connsiteX7" fmla="*/ 1356527 w 1914211"/>
              <a:gd name="connsiteY7" fmla="*/ 371789 h 1939332"/>
              <a:gd name="connsiteX8" fmla="*/ 437103 w 1914211"/>
              <a:gd name="connsiteY8" fmla="*/ 371789 h 1939332"/>
              <a:gd name="connsiteX9" fmla="*/ 0 w 1914211"/>
              <a:gd name="connsiteY9" fmla="*/ 668216 h 1939332"/>
              <a:gd name="connsiteX10" fmla="*/ 0 w 1914211"/>
              <a:gd name="connsiteY10" fmla="*/ 1939332 h 1939332"/>
              <a:gd name="connsiteX11" fmla="*/ 351692 w 1914211"/>
              <a:gd name="connsiteY11" fmla="*/ 1934308 h 1939332"/>
              <a:gd name="connsiteX0" fmla="*/ 351692 w 1914211"/>
              <a:gd name="connsiteY0" fmla="*/ 1934308 h 1965043"/>
              <a:gd name="connsiteX1" fmla="*/ 351692 w 1914211"/>
              <a:gd name="connsiteY1" fmla="*/ 854110 h 1965043"/>
              <a:gd name="connsiteX2" fmla="*/ 467248 w 1914211"/>
              <a:gd name="connsiteY2" fmla="*/ 758651 h 1965043"/>
              <a:gd name="connsiteX3" fmla="*/ 1351503 w 1914211"/>
              <a:gd name="connsiteY3" fmla="*/ 758651 h 1965043"/>
              <a:gd name="connsiteX4" fmla="*/ 1351503 w 1914211"/>
              <a:gd name="connsiteY4" fmla="*/ 1130440 h 1965043"/>
              <a:gd name="connsiteX5" fmla="*/ 1914211 w 1914211"/>
              <a:gd name="connsiteY5" fmla="*/ 557684 h 1965043"/>
              <a:gd name="connsiteX6" fmla="*/ 1356527 w 1914211"/>
              <a:gd name="connsiteY6" fmla="*/ 0 h 1965043"/>
              <a:gd name="connsiteX7" fmla="*/ 1356527 w 1914211"/>
              <a:gd name="connsiteY7" fmla="*/ 371789 h 1965043"/>
              <a:gd name="connsiteX8" fmla="*/ 437103 w 1914211"/>
              <a:gd name="connsiteY8" fmla="*/ 371789 h 1965043"/>
              <a:gd name="connsiteX9" fmla="*/ 0 w 1914211"/>
              <a:gd name="connsiteY9" fmla="*/ 668216 h 1965043"/>
              <a:gd name="connsiteX10" fmla="*/ 0 w 1914211"/>
              <a:gd name="connsiteY10" fmla="*/ 1939332 h 1965043"/>
              <a:gd name="connsiteX11" fmla="*/ 351692 w 1914211"/>
              <a:gd name="connsiteY11" fmla="*/ 1934308 h 1965043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  <a:gd name="connsiteX0" fmla="*/ 351692 w 1914211"/>
              <a:gd name="connsiteY0" fmla="*/ 1934308 h 2002048"/>
              <a:gd name="connsiteX1" fmla="*/ 351692 w 1914211"/>
              <a:gd name="connsiteY1" fmla="*/ 854110 h 2002048"/>
              <a:gd name="connsiteX2" fmla="*/ 467248 w 1914211"/>
              <a:gd name="connsiteY2" fmla="*/ 758651 h 2002048"/>
              <a:gd name="connsiteX3" fmla="*/ 1351503 w 1914211"/>
              <a:gd name="connsiteY3" fmla="*/ 758651 h 2002048"/>
              <a:gd name="connsiteX4" fmla="*/ 1351503 w 1914211"/>
              <a:gd name="connsiteY4" fmla="*/ 1130440 h 2002048"/>
              <a:gd name="connsiteX5" fmla="*/ 1914211 w 1914211"/>
              <a:gd name="connsiteY5" fmla="*/ 557684 h 2002048"/>
              <a:gd name="connsiteX6" fmla="*/ 1356527 w 1914211"/>
              <a:gd name="connsiteY6" fmla="*/ 0 h 2002048"/>
              <a:gd name="connsiteX7" fmla="*/ 1356527 w 1914211"/>
              <a:gd name="connsiteY7" fmla="*/ 371789 h 2002048"/>
              <a:gd name="connsiteX8" fmla="*/ 437103 w 1914211"/>
              <a:gd name="connsiteY8" fmla="*/ 371789 h 2002048"/>
              <a:gd name="connsiteX9" fmla="*/ 0 w 1914211"/>
              <a:gd name="connsiteY9" fmla="*/ 668216 h 2002048"/>
              <a:gd name="connsiteX10" fmla="*/ 0 w 1914211"/>
              <a:gd name="connsiteY10" fmla="*/ 1939332 h 2002048"/>
              <a:gd name="connsiteX11" fmla="*/ 351692 w 1914211"/>
              <a:gd name="connsiteY11" fmla="*/ 1934308 h 200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4211" h="2002048">
                <a:moveTo>
                  <a:pt x="351692" y="1934308"/>
                </a:moveTo>
                <a:lnTo>
                  <a:pt x="351692" y="854110"/>
                </a:lnTo>
                <a:cubicBezTo>
                  <a:pt x="350017" y="792145"/>
                  <a:pt x="383511" y="760326"/>
                  <a:pt x="467248" y="758651"/>
                </a:cubicBezTo>
                <a:lnTo>
                  <a:pt x="1351503" y="758651"/>
                </a:lnTo>
                <a:lnTo>
                  <a:pt x="1351503" y="1130440"/>
                </a:lnTo>
                <a:lnTo>
                  <a:pt x="1914211" y="557684"/>
                </a:lnTo>
                <a:lnTo>
                  <a:pt x="1356527" y="0"/>
                </a:lnTo>
                <a:lnTo>
                  <a:pt x="1356527" y="371789"/>
                </a:lnTo>
                <a:lnTo>
                  <a:pt x="437103" y="371789"/>
                </a:lnTo>
                <a:cubicBezTo>
                  <a:pt x="216039" y="385187"/>
                  <a:pt x="0" y="544286"/>
                  <a:pt x="0" y="668216"/>
                </a:cubicBezTo>
                <a:lnTo>
                  <a:pt x="0" y="1939332"/>
                </a:lnTo>
                <a:cubicBezTo>
                  <a:pt x="6699" y="2043165"/>
                  <a:pt x="355041" y="2001297"/>
                  <a:pt x="351692" y="1934308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374802" y="5573080"/>
            <a:ext cx="1457011" cy="1115908"/>
            <a:chOff x="5445141" y="5516808"/>
            <a:chExt cx="1457011" cy="1115908"/>
          </a:xfrm>
        </p:grpSpPr>
        <p:sp>
          <p:nvSpPr>
            <p:cNvPr id="19" name="任意多边形 18"/>
            <p:cNvSpPr/>
            <p:nvPr/>
          </p:nvSpPr>
          <p:spPr>
            <a:xfrm>
              <a:off x="5445141" y="5516808"/>
              <a:ext cx="1457011" cy="1038748"/>
            </a:xfrm>
            <a:custGeom>
              <a:avLst/>
              <a:gdLst>
                <a:gd name="connsiteX0" fmla="*/ 0 w 1457011"/>
                <a:gd name="connsiteY0" fmla="*/ 0 h 989763"/>
                <a:gd name="connsiteX1" fmla="*/ 1457011 w 1457011"/>
                <a:gd name="connsiteY1" fmla="*/ 0 h 989763"/>
                <a:gd name="connsiteX2" fmla="*/ 823965 w 1457011"/>
                <a:gd name="connsiteY2" fmla="*/ 989763 h 989763"/>
                <a:gd name="connsiteX3" fmla="*/ 638071 w 1457011"/>
                <a:gd name="connsiteY3" fmla="*/ 989763 h 989763"/>
                <a:gd name="connsiteX4" fmla="*/ 0 w 1457011"/>
                <a:gd name="connsiteY4" fmla="*/ 0 h 989763"/>
                <a:gd name="connsiteX0" fmla="*/ 0 w 1457011"/>
                <a:gd name="connsiteY0" fmla="*/ 0 h 1012092"/>
                <a:gd name="connsiteX1" fmla="*/ 1457011 w 1457011"/>
                <a:gd name="connsiteY1" fmla="*/ 0 h 1012092"/>
                <a:gd name="connsiteX2" fmla="*/ 823965 w 1457011"/>
                <a:gd name="connsiteY2" fmla="*/ 989763 h 1012092"/>
                <a:gd name="connsiteX3" fmla="*/ 638071 w 1457011"/>
                <a:gd name="connsiteY3" fmla="*/ 989763 h 1012092"/>
                <a:gd name="connsiteX4" fmla="*/ 0 w 1457011"/>
                <a:gd name="connsiteY4" fmla="*/ 0 h 1012092"/>
                <a:gd name="connsiteX0" fmla="*/ 0 w 1457011"/>
                <a:gd name="connsiteY0" fmla="*/ 0 h 1033278"/>
                <a:gd name="connsiteX1" fmla="*/ 1457011 w 1457011"/>
                <a:gd name="connsiteY1" fmla="*/ 0 h 1033278"/>
                <a:gd name="connsiteX2" fmla="*/ 823965 w 1457011"/>
                <a:gd name="connsiteY2" fmla="*/ 989763 h 1033278"/>
                <a:gd name="connsiteX3" fmla="*/ 638071 w 1457011"/>
                <a:gd name="connsiteY3" fmla="*/ 989763 h 1033278"/>
                <a:gd name="connsiteX4" fmla="*/ 0 w 1457011"/>
                <a:gd name="connsiteY4" fmla="*/ 0 h 1033278"/>
                <a:gd name="connsiteX0" fmla="*/ 0 w 1457011"/>
                <a:gd name="connsiteY0" fmla="*/ 0 h 1038748"/>
                <a:gd name="connsiteX1" fmla="*/ 1457011 w 1457011"/>
                <a:gd name="connsiteY1" fmla="*/ 0 h 1038748"/>
                <a:gd name="connsiteX2" fmla="*/ 823965 w 1457011"/>
                <a:gd name="connsiteY2" fmla="*/ 989763 h 1038748"/>
                <a:gd name="connsiteX3" fmla="*/ 638071 w 1457011"/>
                <a:gd name="connsiteY3" fmla="*/ 989763 h 1038748"/>
                <a:gd name="connsiteX4" fmla="*/ 0 w 1457011"/>
                <a:gd name="connsiteY4" fmla="*/ 0 h 103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011" h="1038748">
                  <a:moveTo>
                    <a:pt x="0" y="0"/>
                  </a:moveTo>
                  <a:lnTo>
                    <a:pt x="1457011" y="0"/>
                  </a:lnTo>
                  <a:lnTo>
                    <a:pt x="823965" y="989763"/>
                  </a:lnTo>
                  <a:cubicBezTo>
                    <a:pt x="787121" y="1055076"/>
                    <a:pt x="684964" y="1055077"/>
                    <a:pt x="638071" y="989763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826708" y="6138028"/>
              <a:ext cx="693876" cy="494688"/>
            </a:xfrm>
            <a:custGeom>
              <a:avLst/>
              <a:gdLst>
                <a:gd name="connsiteX0" fmla="*/ 0 w 1457011"/>
                <a:gd name="connsiteY0" fmla="*/ 0 h 989763"/>
                <a:gd name="connsiteX1" fmla="*/ 1457011 w 1457011"/>
                <a:gd name="connsiteY1" fmla="*/ 0 h 989763"/>
                <a:gd name="connsiteX2" fmla="*/ 823965 w 1457011"/>
                <a:gd name="connsiteY2" fmla="*/ 989763 h 989763"/>
                <a:gd name="connsiteX3" fmla="*/ 638071 w 1457011"/>
                <a:gd name="connsiteY3" fmla="*/ 989763 h 989763"/>
                <a:gd name="connsiteX4" fmla="*/ 0 w 1457011"/>
                <a:gd name="connsiteY4" fmla="*/ 0 h 989763"/>
                <a:gd name="connsiteX0" fmla="*/ 0 w 1457011"/>
                <a:gd name="connsiteY0" fmla="*/ 0 h 1012092"/>
                <a:gd name="connsiteX1" fmla="*/ 1457011 w 1457011"/>
                <a:gd name="connsiteY1" fmla="*/ 0 h 1012092"/>
                <a:gd name="connsiteX2" fmla="*/ 823965 w 1457011"/>
                <a:gd name="connsiteY2" fmla="*/ 989763 h 1012092"/>
                <a:gd name="connsiteX3" fmla="*/ 638071 w 1457011"/>
                <a:gd name="connsiteY3" fmla="*/ 989763 h 1012092"/>
                <a:gd name="connsiteX4" fmla="*/ 0 w 1457011"/>
                <a:gd name="connsiteY4" fmla="*/ 0 h 1012092"/>
                <a:gd name="connsiteX0" fmla="*/ 0 w 1457011"/>
                <a:gd name="connsiteY0" fmla="*/ 0 h 1033278"/>
                <a:gd name="connsiteX1" fmla="*/ 1457011 w 1457011"/>
                <a:gd name="connsiteY1" fmla="*/ 0 h 1033278"/>
                <a:gd name="connsiteX2" fmla="*/ 823965 w 1457011"/>
                <a:gd name="connsiteY2" fmla="*/ 989763 h 1033278"/>
                <a:gd name="connsiteX3" fmla="*/ 638071 w 1457011"/>
                <a:gd name="connsiteY3" fmla="*/ 989763 h 1033278"/>
                <a:gd name="connsiteX4" fmla="*/ 0 w 1457011"/>
                <a:gd name="connsiteY4" fmla="*/ 0 h 1033278"/>
                <a:gd name="connsiteX0" fmla="*/ 0 w 1457011"/>
                <a:gd name="connsiteY0" fmla="*/ 0 h 1038748"/>
                <a:gd name="connsiteX1" fmla="*/ 1457011 w 1457011"/>
                <a:gd name="connsiteY1" fmla="*/ 0 h 1038748"/>
                <a:gd name="connsiteX2" fmla="*/ 823965 w 1457011"/>
                <a:gd name="connsiteY2" fmla="*/ 989763 h 1038748"/>
                <a:gd name="connsiteX3" fmla="*/ 638071 w 1457011"/>
                <a:gd name="connsiteY3" fmla="*/ 989763 h 1038748"/>
                <a:gd name="connsiteX4" fmla="*/ 0 w 1457011"/>
                <a:gd name="connsiteY4" fmla="*/ 0 h 103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011" h="1038748">
                  <a:moveTo>
                    <a:pt x="0" y="0"/>
                  </a:moveTo>
                  <a:lnTo>
                    <a:pt x="1457011" y="0"/>
                  </a:lnTo>
                  <a:lnTo>
                    <a:pt x="823965" y="989763"/>
                  </a:lnTo>
                  <a:cubicBezTo>
                    <a:pt x="787121" y="1055076"/>
                    <a:pt x="684964" y="1055077"/>
                    <a:pt x="638071" y="989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918336" y="1736557"/>
            <a:ext cx="307167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从爬取的网页中提取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比特币交易数据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33603" y="4345948"/>
            <a:ext cx="2945358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数据处理和分析</a:t>
            </a:r>
            <a:endParaRPr lang="en-US" altLang="zh-CN" sz="20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对提取出来的交易</a:t>
            </a:r>
            <a:endParaRPr lang="en-US" altLang="zh-CN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数据进行进一步处理和分析</a:t>
            </a:r>
            <a:endParaRPr lang="en-US" altLang="zh-CN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62294" y="3837600"/>
            <a:ext cx="30572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地址计数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进行所有地址数量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的计数以及每个地址的交易次数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6544" y="2013556"/>
            <a:ext cx="184731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346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论文结果</a:t>
            </a:r>
          </a:p>
        </p:txBody>
      </p:sp>
    </p:spTree>
    <p:extLst>
      <p:ext uri="{BB962C8B-B14F-4D97-AF65-F5344CB8AC3E}">
        <p14:creationId xmlns:p14="http://schemas.microsoft.com/office/powerpoint/2010/main" val="15027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1245</Words>
  <Application>Microsoft Office PowerPoint</Application>
  <PresentationFormat>宽屏</PresentationFormat>
  <Paragraphs>190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Haettenschweiler</vt:lpstr>
      <vt:lpstr>华文细黑</vt:lpstr>
      <vt:lpstr>宋体</vt:lpstr>
      <vt:lpstr>微软雅黑</vt:lpstr>
      <vt:lpstr>幼圆</vt:lpstr>
      <vt:lpstr>Agency FB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韩式黑板</dc:title>
  <dc:creator>PC</dc:creator>
  <cp:lastModifiedBy>邹 九</cp:lastModifiedBy>
  <cp:revision>150</cp:revision>
  <dcterms:created xsi:type="dcterms:W3CDTF">2017-04-05T12:41:11Z</dcterms:created>
  <dcterms:modified xsi:type="dcterms:W3CDTF">2018-05-23T06:09:46Z</dcterms:modified>
</cp:coreProperties>
</file>